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32"/>
  </p:notesMasterIdLst>
  <p:handoutMasterIdLst>
    <p:handoutMasterId r:id="rId33"/>
  </p:handoutMasterIdLst>
  <p:sldIdLst>
    <p:sldId id="258" r:id="rId6"/>
    <p:sldId id="260" r:id="rId7"/>
    <p:sldId id="261" r:id="rId8"/>
    <p:sldId id="259" r:id="rId9"/>
    <p:sldId id="262" r:id="rId10"/>
    <p:sldId id="263" r:id="rId11"/>
    <p:sldId id="265" r:id="rId12"/>
    <p:sldId id="266" r:id="rId13"/>
    <p:sldId id="269" r:id="rId14"/>
    <p:sldId id="270" r:id="rId15"/>
    <p:sldId id="271" r:id="rId16"/>
    <p:sldId id="273" r:id="rId17"/>
    <p:sldId id="274" r:id="rId18"/>
    <p:sldId id="275" r:id="rId19"/>
    <p:sldId id="277" r:id="rId20"/>
    <p:sldId id="276" r:id="rId21"/>
    <p:sldId id="278" r:id="rId22"/>
    <p:sldId id="288" r:id="rId23"/>
    <p:sldId id="279" r:id="rId24"/>
    <p:sldId id="280" r:id="rId25"/>
    <p:sldId id="281" r:id="rId26"/>
    <p:sldId id="283" r:id="rId27"/>
    <p:sldId id="284" r:id="rId28"/>
    <p:sldId id="289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9B3469-3D53-AF97-D011-8A95AC382E55}" name="Jovanovska, Tatjana" initials="TJ" userId="S::he89516@health.wa.gov.au::28da99d4-6335-4616-b18e-e691b100ff1e" providerId="AD"/>
  <p188:author id="{555B159E-033C-0111-3881-4423398705C9}" name="Kee, Wai Seen" initials="KWS" userId="S::he89172@health.wa.gov.au::9e943f4a-6155-42ec-8389-907a63dc6e94" providerId="AD"/>
  <p188:author id="{F695F9A9-7ED3-69BF-C941-558B22B373F9}" name="Fitzsimons, Kerry" initials="FK" userId="S::he09529@health.wa.gov.au::e7189268-eeed-42e1-bc77-82b14007ce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38"/>
    <a:srgbClr val="0066CC"/>
    <a:srgbClr val="A6C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137" y="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8/10/relationships/authors" Target="authors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vanovska, Tatjana" userId="28da99d4-6335-4616-b18e-e691b100ff1e" providerId="ADAL" clId="{64867AFC-7F21-4FAC-B267-42250931CBEA}"/>
    <pc:docChg chg="custSel modSld">
      <pc:chgData name="Jovanovska, Tatjana" userId="28da99d4-6335-4616-b18e-e691b100ff1e" providerId="ADAL" clId="{64867AFC-7F21-4FAC-B267-42250931CBEA}" dt="2024-10-16T01:10:19.422" v="231"/>
      <pc:docMkLst>
        <pc:docMk/>
      </pc:docMkLst>
      <pc:sldChg chg="addSp delSp modSp mod addCm">
        <pc:chgData name="Jovanovska, Tatjana" userId="28da99d4-6335-4616-b18e-e691b100ff1e" providerId="ADAL" clId="{64867AFC-7F21-4FAC-B267-42250931CBEA}" dt="2024-10-16T00:59:36.178" v="4"/>
        <pc:sldMkLst>
          <pc:docMk/>
          <pc:sldMk cId="3229978593" sldId="270"/>
        </pc:sldMkLst>
        <pc:picChg chg="add mod">
          <ac:chgData name="Jovanovska, Tatjana" userId="28da99d4-6335-4616-b18e-e691b100ff1e" providerId="ADAL" clId="{64867AFC-7F21-4FAC-B267-42250931CBEA}" dt="2024-10-16T00:59:15.546" v="3" actId="1076"/>
          <ac:picMkLst>
            <pc:docMk/>
            <pc:sldMk cId="3229978593" sldId="270"/>
            <ac:picMk id="5" creationId="{BD9560C1-3BC2-BF45-5211-02324D593E46}"/>
          </ac:picMkLst>
        </pc:picChg>
        <pc:picChg chg="del">
          <ac:chgData name="Jovanovska, Tatjana" userId="28da99d4-6335-4616-b18e-e691b100ff1e" providerId="ADAL" clId="{64867AFC-7F21-4FAC-B267-42250931CBEA}" dt="2024-10-16T00:57:12.417" v="0" actId="478"/>
          <ac:picMkLst>
            <pc:docMk/>
            <pc:sldMk cId="3229978593" sldId="270"/>
            <ac:picMk id="8" creationId="{D40858D1-9309-FB6A-05D8-15DE46B71A5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vanovska, Tatjana" userId="28da99d4-6335-4616-b18e-e691b100ff1e" providerId="ADAL" clId="{64867AFC-7F21-4FAC-B267-42250931CBEA}" dt="2024-10-16T00:59:36.178" v="4"/>
              <pc2:cmMkLst xmlns:pc2="http://schemas.microsoft.com/office/powerpoint/2019/9/main/command">
                <pc:docMk/>
                <pc:sldMk cId="3229978593" sldId="270"/>
                <pc2:cmMk id="{61CC08E1-F96F-490C-8F6E-8B5107D77CDF}"/>
              </pc2:cmMkLst>
            </pc226:cmChg>
          </p:ext>
        </pc:extLst>
      </pc:sldChg>
      <pc:sldChg chg="addSp delSp modSp mod addCm">
        <pc:chgData name="Jovanovska, Tatjana" userId="28da99d4-6335-4616-b18e-e691b100ff1e" providerId="ADAL" clId="{64867AFC-7F21-4FAC-B267-42250931CBEA}" dt="2024-10-16T01:02:34.846" v="8"/>
        <pc:sldMkLst>
          <pc:docMk/>
          <pc:sldMk cId="1547055911" sldId="280"/>
        </pc:sldMkLst>
        <pc:picChg chg="del">
          <ac:chgData name="Jovanovska, Tatjana" userId="28da99d4-6335-4616-b18e-e691b100ff1e" providerId="ADAL" clId="{64867AFC-7F21-4FAC-B267-42250931CBEA}" dt="2024-10-16T01:01:38.594" v="5" actId="478"/>
          <ac:picMkLst>
            <pc:docMk/>
            <pc:sldMk cId="1547055911" sldId="280"/>
            <ac:picMk id="6" creationId="{DDE24EFB-85DE-6E6A-B41D-10D400D18196}"/>
          </ac:picMkLst>
        </pc:picChg>
        <pc:picChg chg="add mod">
          <ac:chgData name="Jovanovska, Tatjana" userId="28da99d4-6335-4616-b18e-e691b100ff1e" providerId="ADAL" clId="{64867AFC-7F21-4FAC-B267-42250931CBEA}" dt="2024-10-16T01:02:18.380" v="7" actId="1076"/>
          <ac:picMkLst>
            <pc:docMk/>
            <pc:sldMk cId="1547055911" sldId="280"/>
            <ac:picMk id="7" creationId="{BB997745-A735-C452-1901-ECEA2A48F59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vanovska, Tatjana" userId="28da99d4-6335-4616-b18e-e691b100ff1e" providerId="ADAL" clId="{64867AFC-7F21-4FAC-B267-42250931CBEA}" dt="2024-10-16T01:02:34.846" v="8"/>
              <pc2:cmMkLst xmlns:pc2="http://schemas.microsoft.com/office/powerpoint/2019/9/main/command">
                <pc:docMk/>
                <pc:sldMk cId="1547055911" sldId="280"/>
                <pc2:cmMk id="{47F23CD5-86A5-4520-B80A-49297CDDB55E}"/>
              </pc2:cmMkLst>
            </pc226:cmChg>
          </p:ext>
        </pc:extLst>
      </pc:sldChg>
      <pc:sldChg chg="modSp mod addCm">
        <pc:chgData name="Jovanovska, Tatjana" userId="28da99d4-6335-4616-b18e-e691b100ff1e" providerId="ADAL" clId="{64867AFC-7F21-4FAC-B267-42250931CBEA}" dt="2024-10-16T01:10:19.422" v="231"/>
        <pc:sldMkLst>
          <pc:docMk/>
          <pc:sldMk cId="3730859343" sldId="285"/>
        </pc:sldMkLst>
        <pc:graphicFrameChg chg="modGraphic">
          <ac:chgData name="Jovanovska, Tatjana" userId="28da99d4-6335-4616-b18e-e691b100ff1e" providerId="ADAL" clId="{64867AFC-7F21-4FAC-B267-42250931CBEA}" dt="2024-10-16T01:05:59.833" v="230" actId="948"/>
          <ac:graphicFrameMkLst>
            <pc:docMk/>
            <pc:sldMk cId="3730859343" sldId="285"/>
            <ac:graphicFrameMk id="17" creationId="{89867FB8-2490-F0B0-661C-26CC3315C7D8}"/>
          </ac:graphicFrameMkLst>
        </pc:graphicFrameChg>
        <pc:picChg chg="mod">
          <ac:chgData name="Jovanovska, Tatjana" userId="28da99d4-6335-4616-b18e-e691b100ff1e" providerId="ADAL" clId="{64867AFC-7F21-4FAC-B267-42250931CBEA}" dt="2024-10-16T01:04:56.222" v="173" actId="1076"/>
          <ac:picMkLst>
            <pc:docMk/>
            <pc:sldMk cId="3730859343" sldId="285"/>
            <ac:picMk id="10242" creationId="{3127089D-9DC9-1705-E7FF-0332AEC2BE47}"/>
          </ac:picMkLst>
        </pc:picChg>
        <pc:picChg chg="mod">
          <ac:chgData name="Jovanovska, Tatjana" userId="28da99d4-6335-4616-b18e-e691b100ff1e" providerId="ADAL" clId="{64867AFC-7F21-4FAC-B267-42250931CBEA}" dt="2024-10-16T01:05:03.344" v="174" actId="1076"/>
          <ac:picMkLst>
            <pc:docMk/>
            <pc:sldMk cId="3730859343" sldId="285"/>
            <ac:picMk id="10244" creationId="{546FC903-D460-6D92-8ABE-F5561C93B22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vanovska, Tatjana" userId="28da99d4-6335-4616-b18e-e691b100ff1e" providerId="ADAL" clId="{64867AFC-7F21-4FAC-B267-42250931CBEA}" dt="2024-10-16T01:10:19.422" v="231"/>
              <pc2:cmMkLst xmlns:pc2="http://schemas.microsoft.com/office/powerpoint/2019/9/main/command">
                <pc:docMk/>
                <pc:sldMk cId="3730859343" sldId="285"/>
                <pc2:cmMk id="{D979CCD3-18DD-4466-B26C-DE391ED881CD}"/>
              </pc2:cmMkLst>
            </pc226:cmChg>
          </p:ext>
        </pc:extLst>
      </pc:sldChg>
      <pc:sldChg chg="modSp mod addCm">
        <pc:chgData name="Jovanovska, Tatjana" userId="28da99d4-6335-4616-b18e-e691b100ff1e" providerId="ADAL" clId="{64867AFC-7F21-4FAC-B267-42250931CBEA}" dt="2024-10-16T01:04:39.323" v="171"/>
        <pc:sldMkLst>
          <pc:docMk/>
          <pc:sldMk cId="2098170215" sldId="289"/>
        </pc:sldMkLst>
        <pc:spChg chg="mod">
          <ac:chgData name="Jovanovska, Tatjana" userId="28da99d4-6335-4616-b18e-e691b100ff1e" providerId="ADAL" clId="{64867AFC-7F21-4FAC-B267-42250931CBEA}" dt="2024-10-16T01:04:30.010" v="170" actId="13926"/>
          <ac:spMkLst>
            <pc:docMk/>
            <pc:sldMk cId="2098170215" sldId="289"/>
            <ac:spMk id="3" creationId="{C294E635-1CBA-AF9D-EA53-1BF6BA1D3098}"/>
          </ac:spMkLst>
        </pc:spChg>
        <pc:graphicFrameChg chg="modGraphic">
          <ac:chgData name="Jovanovska, Tatjana" userId="28da99d4-6335-4616-b18e-e691b100ff1e" providerId="ADAL" clId="{64867AFC-7F21-4FAC-B267-42250931CBEA}" dt="2024-10-16T01:03:30.825" v="54" actId="948"/>
          <ac:graphicFrameMkLst>
            <pc:docMk/>
            <pc:sldMk cId="2098170215" sldId="289"/>
            <ac:graphicFrameMk id="7" creationId="{964F5BAD-28C0-04DE-2036-6075B846AFAD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vanovska, Tatjana" userId="28da99d4-6335-4616-b18e-e691b100ff1e" providerId="ADAL" clId="{64867AFC-7F21-4FAC-B267-42250931CBEA}" dt="2024-10-16T01:04:39.323" v="171"/>
              <pc2:cmMkLst xmlns:pc2="http://schemas.microsoft.com/office/powerpoint/2019/9/main/command">
                <pc:docMk/>
                <pc:sldMk cId="2098170215" sldId="289"/>
                <pc2:cmMk id="{CEDE1174-9309-48A5-A20A-6E22F4B15C8C}"/>
              </pc2:cmMkLst>
            </pc226:cmChg>
          </p:ext>
        </pc:extLst>
      </pc:sldChg>
    </pc:docChg>
  </pc:docChgLst>
  <pc:docChgLst>
    <pc:chgData name="Kee, Wai Seen" userId="9e943f4a-6155-42ec-8389-907a63dc6e94" providerId="ADAL" clId="{5A10E774-F57A-4BBF-9139-0B6D4CF2BA28}"/>
    <pc:docChg chg="modSld">
      <pc:chgData name="Kee, Wai Seen" userId="9e943f4a-6155-42ec-8389-907a63dc6e94" providerId="ADAL" clId="{5A10E774-F57A-4BBF-9139-0B6D4CF2BA28}" dt="2024-10-21T02:44:38.306" v="9" actId="20577"/>
      <pc:docMkLst>
        <pc:docMk/>
      </pc:docMkLst>
      <pc:sldChg chg="delCm">
        <pc:chgData name="Kee, Wai Seen" userId="9e943f4a-6155-42ec-8389-907a63dc6e94" providerId="ADAL" clId="{5A10E774-F57A-4BBF-9139-0B6D4CF2BA28}" dt="2024-10-21T02:44:03.438" v="0"/>
        <pc:sldMkLst>
          <pc:docMk/>
          <pc:sldMk cId="3229978593" sldId="2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ee, Wai Seen" userId="9e943f4a-6155-42ec-8389-907a63dc6e94" providerId="ADAL" clId="{5A10E774-F57A-4BBF-9139-0B6D4CF2BA28}" dt="2024-10-21T02:44:03.438" v="0"/>
              <pc2:cmMkLst xmlns:pc2="http://schemas.microsoft.com/office/powerpoint/2019/9/main/command">
                <pc:docMk/>
                <pc:sldMk cId="3229978593" sldId="270"/>
                <pc2:cmMk id="{61CC08E1-F96F-490C-8F6E-8B5107D77CDF}"/>
              </pc2:cmMkLst>
            </pc226:cmChg>
          </p:ext>
        </pc:extLst>
      </pc:sldChg>
      <pc:sldChg chg="delCm">
        <pc:chgData name="Kee, Wai Seen" userId="9e943f4a-6155-42ec-8389-907a63dc6e94" providerId="ADAL" clId="{5A10E774-F57A-4BBF-9139-0B6D4CF2BA28}" dt="2024-10-21T02:44:10.711" v="1"/>
        <pc:sldMkLst>
          <pc:docMk/>
          <pc:sldMk cId="1547055911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ee, Wai Seen" userId="9e943f4a-6155-42ec-8389-907a63dc6e94" providerId="ADAL" clId="{5A10E774-F57A-4BBF-9139-0B6D4CF2BA28}" dt="2024-10-21T02:44:10.711" v="1"/>
              <pc2:cmMkLst xmlns:pc2="http://schemas.microsoft.com/office/powerpoint/2019/9/main/command">
                <pc:docMk/>
                <pc:sldMk cId="1547055911" sldId="280"/>
                <pc2:cmMk id="{47F23CD5-86A5-4520-B80A-49297CDDB55E}"/>
              </pc2:cmMkLst>
            </pc226:cmChg>
          </p:ext>
        </pc:extLst>
      </pc:sldChg>
      <pc:sldChg chg="delCm">
        <pc:chgData name="Kee, Wai Seen" userId="9e943f4a-6155-42ec-8389-907a63dc6e94" providerId="ADAL" clId="{5A10E774-F57A-4BBF-9139-0B6D4CF2BA28}" dt="2024-10-21T02:44:19.483" v="3"/>
        <pc:sldMkLst>
          <pc:docMk/>
          <pc:sldMk cId="3730859343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ee, Wai Seen" userId="9e943f4a-6155-42ec-8389-907a63dc6e94" providerId="ADAL" clId="{5A10E774-F57A-4BBF-9139-0B6D4CF2BA28}" dt="2024-10-21T02:44:19.483" v="3"/>
              <pc2:cmMkLst xmlns:pc2="http://schemas.microsoft.com/office/powerpoint/2019/9/main/command">
                <pc:docMk/>
                <pc:sldMk cId="3730859343" sldId="285"/>
                <pc2:cmMk id="{D979CCD3-18DD-4466-B26C-DE391ED881CD}"/>
              </pc2:cmMkLst>
            </pc226:cmChg>
          </p:ext>
        </pc:extLst>
      </pc:sldChg>
      <pc:sldChg chg="modSp mod delCm">
        <pc:chgData name="Kee, Wai Seen" userId="9e943f4a-6155-42ec-8389-907a63dc6e94" providerId="ADAL" clId="{5A10E774-F57A-4BBF-9139-0B6D4CF2BA28}" dt="2024-10-21T02:44:38.306" v="9" actId="20577"/>
        <pc:sldMkLst>
          <pc:docMk/>
          <pc:sldMk cId="2098170215" sldId="289"/>
        </pc:sldMkLst>
        <pc:spChg chg="mod">
          <ac:chgData name="Kee, Wai Seen" userId="9e943f4a-6155-42ec-8389-907a63dc6e94" providerId="ADAL" clId="{5A10E774-F57A-4BBF-9139-0B6D4CF2BA28}" dt="2024-10-21T02:44:38.306" v="9" actId="20577"/>
          <ac:spMkLst>
            <pc:docMk/>
            <pc:sldMk cId="2098170215" sldId="289"/>
            <ac:spMk id="3" creationId="{C294E635-1CBA-AF9D-EA53-1BF6BA1D309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ee, Wai Seen" userId="9e943f4a-6155-42ec-8389-907a63dc6e94" providerId="ADAL" clId="{5A10E774-F57A-4BBF-9139-0B6D4CF2BA28}" dt="2024-10-21T02:44:15.836" v="2"/>
              <pc2:cmMkLst xmlns:pc2="http://schemas.microsoft.com/office/powerpoint/2019/9/main/command">
                <pc:docMk/>
                <pc:sldMk cId="2098170215" sldId="289"/>
                <pc2:cmMk id="{CEDE1174-9309-48A5-A20A-6E22F4B15C8C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5659F-74F4-4F7B-ABB9-98CE15120489}" type="datetimeFigureOut">
              <a:rPr lang="en-AU" smtClean="0"/>
              <a:t>21/10/2024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0872A-81FD-419A-A92A-4D46C9F180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2656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63B20-F05F-4304-818C-447E5E31832B}" type="datetimeFigureOut">
              <a:rPr lang="en-AU" smtClean="0"/>
              <a:t>21/10/2024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3BB01-9415-4086-99EC-6F6F6C55AC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752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0A34-18C2-423B-B7B9-663ECA6438CB}" type="datetime1">
              <a:rPr lang="en-AU" smtClean="0"/>
              <a:t>21/10/2024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51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46D1-52F1-4A38-8EA2-CD3A2A1F2DED}" type="datetime1">
              <a:rPr lang="en-AU" smtClean="0"/>
              <a:t>21/10/2024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984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097F-2517-4842-AECF-C67BC183F857}" type="datetime1">
              <a:rPr lang="en-AU" smtClean="0"/>
              <a:t>21/10/2024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4022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9632" y="2348880"/>
            <a:ext cx="7744339" cy="1403289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Title for standard PowerPoint</a:t>
            </a:r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67" y="553463"/>
            <a:ext cx="2996946" cy="55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5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784F-2CC0-4475-AD45-788D718C934B}" type="datetime1">
              <a:rPr lang="en-AU" smtClean="0"/>
              <a:t>21/10/2024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608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3A7A-E53F-44FD-A647-8A09E84298D2}" type="datetime1">
              <a:rPr lang="en-AU" smtClean="0"/>
              <a:t>21/10/2024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92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5104-BC1A-4D69-A55B-BF6BA03AC29B}" type="datetime1">
              <a:rPr lang="en-AU" smtClean="0"/>
              <a:t>21/10/2024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029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F236-8308-47EB-B0ED-7AB55B5833EF}" type="datetime1">
              <a:rPr lang="en-AU" smtClean="0"/>
              <a:t>21/10/2024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915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8F74-3661-4861-997F-2963FC742B36}" type="datetime1">
              <a:rPr lang="en-AU" smtClean="0"/>
              <a:t>21/10/2024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807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4942-56E8-439D-9D65-CAFB69542BDA}" type="datetime1">
              <a:rPr lang="en-AU" smtClean="0"/>
              <a:t>21/10/2024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89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2D46-DF82-440D-A647-544B561E1D97}" type="datetime1">
              <a:rPr lang="en-AU" smtClean="0"/>
              <a:t>21/10/2024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05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01CE-A37B-4DD7-B192-683B65442F4B}" type="datetime1">
              <a:rPr lang="en-AU" smtClean="0"/>
              <a:t>21/10/2024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31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8C7-8701-4197-855E-DDC1755BBED0}" type="datetime1">
              <a:rPr lang="en-AU" smtClean="0"/>
              <a:t>21/10/2024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224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1F8F8F17-669E-4508-8238-16CB0583472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385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6133" y="1449646"/>
            <a:ext cx="7744339" cy="14032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Title for standard PowerPoint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653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9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library-rc.health.wa.gov.au/surveys/?s=P83PEDAJW8DTDTDE" TargetMode="External"/><Relationship Id="rId2" Type="http://schemas.openxmlformats.org/officeDocument/2006/relationships/hyperlink" Target="https://www.safetyandquality.gov.au/our-work/medication-safety/nsmc-audi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h-healthpoint.hdwa.health.wa.gov.au/directory/Clinical%20Services%20and%20Research/Patient%20Safety%20Clinical%20Quality/Medicines-and-Technology-Unit/Pages/Medication-and-Medical-Device-Safety.aspx" TargetMode="External"/><Relationship Id="rId4" Type="http://schemas.openxmlformats.org/officeDocument/2006/relationships/hyperlink" Target="https://www.health.wa.gov.au/Articles/U_Z/WA-Hospital-Medication-Char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.wa.gov.au/~/media/Corp/Policy-Frameworks/Clinical-Governance-Safety-and-Quality/Medication-Chart-Policy/Medication-Chart-Policy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library-rc.health.wa.gov.au/surveys/?s=P83PEDAJW8DTDTDE" TargetMode="External"/><Relationship Id="rId2" Type="http://schemas.openxmlformats.org/officeDocument/2006/relationships/hyperlink" Target="http://ww2.health.wa.gov.au/Articles/U_Z/WA-Hospital-Medication-Char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OH.MedicinesandTechnologyUnit@health.wa.gov.au" TargetMode="External"/><Relationship Id="rId2" Type="http://schemas.openxmlformats.org/officeDocument/2006/relationships/hyperlink" Target="https://datalibrary-rc.health.wa.gov.au/surveys?s=CCTXLCTWE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09687"/>
            <a:ext cx="7744339" cy="1403289"/>
          </a:xfrm>
        </p:spPr>
        <p:txBody>
          <a:bodyPr>
            <a:normAutofit fontScale="90000"/>
          </a:bodyPr>
          <a:lstStyle/>
          <a:p>
            <a:r>
              <a:rPr lang="en-US" altLang="en-US" sz="4400" b="1"/>
              <a:t>WA National Standard Medication Chart (NSMC) Audit 2024</a:t>
            </a:r>
            <a:endParaRPr lang="en-AU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D216F0-2FF7-AB65-135F-E8068DB8D306}"/>
              </a:ext>
            </a:extLst>
          </p:cNvPr>
          <p:cNvSpPr txBox="1"/>
          <p:nvPr/>
        </p:nvSpPr>
        <p:spPr>
          <a:xfrm>
            <a:off x="605859" y="3645025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>
                <a:solidFill>
                  <a:schemeClr val="accent1"/>
                </a:solidFill>
              </a:rPr>
              <a:t>Train the Trainer</a:t>
            </a:r>
          </a:p>
        </p:txBody>
      </p:sp>
    </p:spTree>
    <p:extLst>
      <p:ext uri="{BB962C8B-B14F-4D97-AF65-F5344CB8AC3E}">
        <p14:creationId xmlns:p14="http://schemas.microsoft.com/office/powerpoint/2010/main" val="1931826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1E37C-1281-F885-ED15-0A36D06C1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8580"/>
            <a:ext cx="8229600" cy="940668"/>
          </a:xfrm>
        </p:spPr>
        <p:txBody>
          <a:bodyPr>
            <a:normAutofit/>
          </a:bodyPr>
          <a:lstStyle/>
          <a:p>
            <a:r>
              <a:rPr lang="en-AU" sz="4000">
                <a:solidFill>
                  <a:srgbClr val="005B38"/>
                </a:solidFill>
              </a:rPr>
              <a:t>Completing the Audit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DCC75-950F-7660-C806-72BC840B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10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9560C1-3BC2-BF45-5211-02324D593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235" y="646544"/>
            <a:ext cx="4020714" cy="58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7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8F85-C562-4D1E-773C-352E59EED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140"/>
            <a:ext cx="8229600" cy="1143000"/>
          </a:xfrm>
        </p:spPr>
        <p:txBody>
          <a:bodyPr/>
          <a:lstStyle/>
          <a:p>
            <a:r>
              <a:rPr lang="en-AU">
                <a:solidFill>
                  <a:srgbClr val="005B38"/>
                </a:solidFill>
              </a:rPr>
              <a:t>Completing the Audit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103E4-3631-70D3-8816-E7500547A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8096"/>
            <a:ext cx="8229600" cy="49971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/>
              <a:t>Complete one paper audit tool per patient</a:t>
            </a:r>
          </a:p>
          <a:p>
            <a:endParaRPr lang="en-AU"/>
          </a:p>
          <a:p>
            <a:endParaRPr lang="en-AU"/>
          </a:p>
          <a:p>
            <a:r>
              <a:rPr lang="en-AU"/>
              <a:t>Complete all fields on top of page:</a:t>
            </a:r>
          </a:p>
          <a:p>
            <a:pPr lvl="1"/>
            <a:r>
              <a:rPr lang="en-AU"/>
              <a:t>Health Service</a:t>
            </a:r>
          </a:p>
          <a:p>
            <a:pPr lvl="1"/>
            <a:r>
              <a:rPr lang="en-AU"/>
              <a:t>Date of audit</a:t>
            </a:r>
          </a:p>
          <a:p>
            <a:pPr lvl="1"/>
            <a:r>
              <a:rPr lang="en-AU"/>
              <a:t>Unique Medical Record Number (UMRN) and ward – this documentation is for auditor reference purpose only</a:t>
            </a:r>
            <a:endParaRPr lang="en-AU">
              <a:cs typeface="Arial"/>
            </a:endParaRPr>
          </a:p>
          <a:p>
            <a:pPr marL="0" indent="0">
              <a:buNone/>
            </a:pPr>
            <a:endParaRPr lang="en-AU">
              <a:cs typeface="Arial"/>
            </a:endParaRPr>
          </a:p>
          <a:p>
            <a:pPr>
              <a:buNone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76D40-0E6C-E994-2957-16C9EC5B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11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5BAB3-5ACB-292F-CE53-BDC972F98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96" y="1864079"/>
            <a:ext cx="8849408" cy="90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81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7CCE-5D85-9B3F-2328-880F65022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solidFill>
                  <a:srgbClr val="005B38"/>
                </a:solidFill>
              </a:rPr>
              <a:t>Chart type and age of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24950-17C8-7CF5-A9B5-C48B61FBF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40" y="1417638"/>
            <a:ext cx="8229600" cy="492514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AU" sz="2600"/>
          </a:p>
          <a:p>
            <a:endParaRPr lang="en-AU" sz="2600"/>
          </a:p>
          <a:p>
            <a:pPr marL="0" indent="0">
              <a:buNone/>
            </a:pPr>
            <a:endParaRPr lang="en-AU" sz="1200"/>
          </a:p>
          <a:p>
            <a:r>
              <a:rPr lang="en-AU" sz="2400"/>
              <a:t>Record the chart type being audited for the patient</a:t>
            </a:r>
          </a:p>
          <a:p>
            <a:r>
              <a:rPr lang="en-AU" sz="2400"/>
              <a:t>For adult charts – select either WA Adult HMC acute or long-stay version</a:t>
            </a:r>
            <a:endParaRPr lang="en-AU" sz="2400">
              <a:highlight>
                <a:srgbClr val="FFFF00"/>
              </a:highlight>
            </a:endParaRPr>
          </a:p>
          <a:p>
            <a:r>
              <a:rPr lang="en-AU" sz="2400"/>
              <a:t>For paediatric charts – select either WA Paediatric HMC acute or long-stay version</a:t>
            </a:r>
          </a:p>
          <a:p>
            <a:r>
              <a:rPr lang="en-AU" sz="2400"/>
              <a:t>Only include charts that are “active” and in current use at the time of the audit</a:t>
            </a:r>
          </a:p>
          <a:p>
            <a:pPr marL="0" indent="0">
              <a:buNone/>
            </a:pPr>
            <a:endParaRPr lang="en-AU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FD461-973C-359D-C734-D03C2770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12</a:t>
            </a:fld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C9207-04A1-9E4B-D1D9-E2D120B4DB25}"/>
              </a:ext>
            </a:extLst>
          </p:cNvPr>
          <p:cNvSpPr txBox="1"/>
          <p:nvPr/>
        </p:nvSpPr>
        <p:spPr>
          <a:xfrm>
            <a:off x="1553595" y="5733256"/>
            <a:ext cx="717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005B38"/>
                </a:solidFill>
              </a:rPr>
              <a:t>NOTE: HMC stands for Hospital Medication Chart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457FCD-D2B2-91F3-FD93-A4110D23E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291400"/>
            <a:ext cx="8801100" cy="12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6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8E93-357B-E464-78D8-0382F80D6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80"/>
            <a:ext cx="8229600" cy="774131"/>
          </a:xfrm>
        </p:spPr>
        <p:txBody>
          <a:bodyPr/>
          <a:lstStyle/>
          <a:p>
            <a:r>
              <a:rPr lang="en-AU">
                <a:solidFill>
                  <a:srgbClr val="005B38"/>
                </a:solidFill>
              </a:rPr>
              <a:t>Patient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549D7-612E-5FBB-B4CF-6D6F72FE0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25" y="1412776"/>
            <a:ext cx="8948349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endParaRPr lang="en-AU" sz="2400">
              <a:cs typeface="Arial"/>
            </a:endParaRPr>
          </a:p>
          <a:p>
            <a:pPr marL="0" indent="0">
              <a:buNone/>
            </a:pPr>
            <a:endParaRPr lang="en-AU" sz="1600">
              <a:solidFill>
                <a:srgbClr val="000000"/>
              </a:solidFill>
              <a:cs typeface="Arial"/>
            </a:endParaRPr>
          </a:p>
          <a:p>
            <a:pPr marL="0" indent="0">
              <a:buNone/>
            </a:pPr>
            <a:r>
              <a:rPr lang="en-AU" sz="2800" b="1">
                <a:solidFill>
                  <a:srgbClr val="005B38"/>
                </a:solidFill>
              </a:rPr>
              <a:t>1.1 Patient ID section is completed using</a:t>
            </a:r>
            <a:r>
              <a:rPr lang="en-AU" sz="2800">
                <a:solidFill>
                  <a:srgbClr val="005B38"/>
                </a:solidFill>
              </a:rPr>
              <a:t>:</a:t>
            </a:r>
          </a:p>
          <a:p>
            <a:pPr marL="0" indent="0">
              <a:buNone/>
            </a:pPr>
            <a:r>
              <a:rPr lang="en-AU" sz="2200"/>
              <a:t>	Select ONE option.</a:t>
            </a:r>
            <a:endParaRPr lang="en-AU" sz="2200">
              <a:cs typeface="Arial"/>
            </a:endParaRPr>
          </a:p>
          <a:p>
            <a:pPr marL="0" indent="0">
              <a:buNone/>
            </a:pPr>
            <a:r>
              <a:rPr lang="en-AU" b="1">
                <a:solidFill>
                  <a:srgbClr val="005B38"/>
                </a:solidFill>
              </a:rPr>
              <a:t>1.2 </a:t>
            </a:r>
            <a:r>
              <a:rPr lang="en-AU" sz="2800" b="1">
                <a:solidFill>
                  <a:srgbClr val="005B38"/>
                </a:solidFill>
              </a:rPr>
              <a:t>Patient ID complete on all pages</a:t>
            </a:r>
            <a:endParaRPr lang="en-AU" b="1">
              <a:solidFill>
                <a:srgbClr val="005B38"/>
              </a:solidFill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2200"/>
              <a:t>        	Look at pages 3 and 4 of </a:t>
            </a:r>
            <a:r>
              <a:rPr lang="en-AU" sz="2200" b="1"/>
              <a:t>all current medication charts</a:t>
            </a:r>
            <a:r>
              <a:rPr lang="en-AU" sz="2200"/>
              <a:t> –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200"/>
              <a:t>            Select </a:t>
            </a:r>
            <a:r>
              <a:rPr lang="en-AU" sz="2200" b="1"/>
              <a:t>YES</a:t>
            </a:r>
            <a:r>
              <a:rPr lang="en-AU" sz="2200"/>
              <a:t> or </a:t>
            </a:r>
            <a:r>
              <a:rPr lang="en-AU" sz="2200" b="1"/>
              <a:t>NO</a:t>
            </a:r>
            <a:r>
              <a:rPr lang="en-AU" sz="2200"/>
              <a:t> accordingly.</a:t>
            </a:r>
            <a:endParaRPr lang="en-AU" sz="220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7B908-7D78-4BF0-3AB9-8A9E94AC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13</a:t>
            </a:fld>
            <a:endParaRPr lang="en-A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AE2237-1389-4A41-3326-81E3B34E9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22105"/>
            <a:ext cx="57245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8944DA35-AD55-6C3B-58B7-CFE876CEB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738" y="4989641"/>
            <a:ext cx="7056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A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2400"/>
              <a:t> </a:t>
            </a:r>
            <a:r>
              <a:rPr lang="en-AU" altLang="en-US" sz="2200"/>
              <a:t>Page 3		    Page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BB3336-98BE-F274-2803-F649662D7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748581"/>
            <a:ext cx="6960053" cy="205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75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698A-8F26-ED78-2947-2E92222F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AU">
                <a:solidFill>
                  <a:srgbClr val="005B38"/>
                </a:solidFill>
              </a:rPr>
              <a:t>Patient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28CBC-D932-BAAF-1098-64B17FAD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68760"/>
            <a:ext cx="8446655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b="1">
                <a:solidFill>
                  <a:srgbClr val="005B38"/>
                </a:solidFill>
              </a:rPr>
              <a:t>1.3 </a:t>
            </a:r>
            <a:r>
              <a:rPr lang="en-AU" sz="2800" b="1">
                <a:solidFill>
                  <a:srgbClr val="005B38"/>
                </a:solidFill>
              </a:rPr>
              <a:t>Handwritten patient details are legible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800" b="1">
                <a:solidFill>
                  <a:srgbClr val="005B38"/>
                </a:solidFill>
              </a:rPr>
              <a:t>      and complete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>
                <a:cs typeface="Arial"/>
              </a:rPr>
              <a:t>Only answer if "handwritten" or "a mix of printed and handwritten patient details" option was selected.</a:t>
            </a:r>
          </a:p>
          <a:p>
            <a:pPr marL="0" indent="0">
              <a:spcBef>
                <a:spcPts val="0"/>
              </a:spcBef>
              <a:buNone/>
            </a:pPr>
            <a:endParaRPr lang="en-AU" sz="2000"/>
          </a:p>
          <a:p>
            <a:pPr marL="0" indent="0">
              <a:spcBef>
                <a:spcPts val="0"/>
              </a:spcBef>
              <a:buNone/>
            </a:pPr>
            <a:r>
              <a:rPr lang="en-AU" sz="2000"/>
              <a:t>Select </a:t>
            </a:r>
            <a:r>
              <a:rPr lang="en-AU" sz="2000" b="1"/>
              <a:t>YES</a:t>
            </a:r>
            <a:r>
              <a:rPr lang="en-AU" sz="2000"/>
              <a:t> if </a:t>
            </a:r>
            <a:r>
              <a:rPr lang="en-AU" sz="2000" u="sng"/>
              <a:t>at least three</a:t>
            </a:r>
            <a:r>
              <a:rPr lang="en-AU" sz="2000"/>
              <a:t> are present on WA HMC (visible and correct) :</a:t>
            </a:r>
            <a:endParaRPr lang="en-AU" sz="2000">
              <a:cs typeface="Arial"/>
            </a:endParaRPr>
          </a:p>
          <a:p>
            <a:pPr>
              <a:spcBef>
                <a:spcPts val="0"/>
              </a:spcBef>
            </a:pPr>
            <a:r>
              <a:rPr lang="en-AU" sz="2000"/>
              <a:t>Medical record number (UMRN)</a:t>
            </a:r>
            <a:endParaRPr lang="en-AU" sz="2000">
              <a:cs typeface="Arial"/>
            </a:endParaRPr>
          </a:p>
          <a:p>
            <a:pPr>
              <a:spcBef>
                <a:spcPts val="0"/>
              </a:spcBef>
            </a:pPr>
            <a:r>
              <a:rPr lang="en-AU" sz="2000"/>
              <a:t>Patient name (family and given names)</a:t>
            </a:r>
            <a:endParaRPr lang="en-AU" sz="2000">
              <a:cs typeface="Arial"/>
            </a:endParaRPr>
          </a:p>
          <a:p>
            <a:pPr>
              <a:spcBef>
                <a:spcPts val="0"/>
              </a:spcBef>
            </a:pPr>
            <a:r>
              <a:rPr lang="en-AU" sz="2000"/>
              <a:t>Date of birth</a:t>
            </a:r>
            <a:endParaRPr lang="en-AU" sz="2000">
              <a:cs typeface="Arial"/>
            </a:endParaRPr>
          </a:p>
          <a:p>
            <a:pPr>
              <a:spcBef>
                <a:spcPts val="0"/>
              </a:spcBef>
            </a:pPr>
            <a:r>
              <a:rPr lang="en-AU" sz="2000"/>
              <a:t>Gender</a:t>
            </a:r>
            <a:endParaRPr lang="en-AU" sz="2000">
              <a:cs typeface="Arial"/>
            </a:endParaRPr>
          </a:p>
          <a:p>
            <a:pPr>
              <a:spcBef>
                <a:spcPts val="0"/>
              </a:spcBef>
            </a:pPr>
            <a:r>
              <a:rPr lang="en-AU" sz="2000"/>
              <a:t>Patient address</a:t>
            </a:r>
            <a:endParaRPr lang="en-AU" sz="200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3C617-A0BF-C169-D614-F34DE225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0044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698A-8F26-ED78-2947-2E92222F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83" y="0"/>
            <a:ext cx="8229600" cy="1143000"/>
          </a:xfrm>
        </p:spPr>
        <p:txBody>
          <a:bodyPr/>
          <a:lstStyle/>
          <a:p>
            <a:r>
              <a:rPr lang="en-AU">
                <a:solidFill>
                  <a:srgbClr val="005B38"/>
                </a:solidFill>
              </a:rPr>
              <a:t>Patient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28CBC-D932-BAAF-1098-64B17FAD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09" y="1268760"/>
            <a:ext cx="8894618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AU" sz="2800" b="1">
                <a:solidFill>
                  <a:srgbClr val="005B38"/>
                </a:solidFill>
              </a:rPr>
              <a:t>1.4 Patient’s name is handwritten under patient identification label(s) by first prescriber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400"/>
              <a:t>Select </a:t>
            </a:r>
            <a:r>
              <a:rPr lang="en-AU" sz="2400" b="1"/>
              <a:t>YES</a:t>
            </a:r>
            <a:r>
              <a:rPr lang="en-AU" sz="2400"/>
              <a:t> if it is first prescriber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400"/>
              <a:t>Select</a:t>
            </a:r>
            <a:r>
              <a:rPr lang="en-AU" sz="2400" b="1"/>
              <a:t> NO</a:t>
            </a:r>
            <a:r>
              <a:rPr lang="en-AU" sz="2400"/>
              <a:t> if it is another prescriber or pharmacist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3C617-A0BF-C169-D614-F34DE225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15</a:t>
            </a:fld>
            <a:endParaRPr lang="en-A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A5DEAAB-268D-3405-9213-57300B62E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83" y="3779606"/>
            <a:ext cx="631120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7519E1-786E-3165-6DF2-57FA623E4762}"/>
              </a:ext>
            </a:extLst>
          </p:cNvPr>
          <p:cNvSpPr/>
          <p:nvPr/>
        </p:nvSpPr>
        <p:spPr>
          <a:xfrm>
            <a:off x="6904524" y="3779606"/>
            <a:ext cx="1944216" cy="1754326"/>
          </a:xfrm>
          <a:prstGeom prst="rect">
            <a:avLst/>
          </a:prstGeom>
          <a:noFill/>
          <a:ln>
            <a:solidFill>
              <a:srgbClr val="005B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36F45A-13F9-497B-B69D-A2ABB4294983}"/>
              </a:ext>
            </a:extLst>
          </p:cNvPr>
          <p:cNvSpPr txBox="1"/>
          <p:nvPr/>
        </p:nvSpPr>
        <p:spPr>
          <a:xfrm>
            <a:off x="6976532" y="3843715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If patient ID label is used, the first prescriber must print the patient’s name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38BF1C-9C0C-9426-D906-2E7C7D7C664B}"/>
              </a:ext>
            </a:extLst>
          </p:cNvPr>
          <p:cNvCxnSpPr/>
          <p:nvPr/>
        </p:nvCxnSpPr>
        <p:spPr>
          <a:xfrm flipH="1">
            <a:off x="5176332" y="5013176"/>
            <a:ext cx="1800200" cy="17006"/>
          </a:xfrm>
          <a:prstGeom prst="straightConnector1">
            <a:avLst/>
          </a:prstGeom>
          <a:ln w="31750">
            <a:solidFill>
              <a:srgbClr val="005B3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600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1B516-B19D-CAEF-E475-8A75CFC3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63" y="-82476"/>
            <a:ext cx="8229600" cy="1143000"/>
          </a:xfrm>
        </p:spPr>
        <p:txBody>
          <a:bodyPr/>
          <a:lstStyle/>
          <a:p>
            <a:r>
              <a:rPr lang="en-AU">
                <a:solidFill>
                  <a:srgbClr val="005B38"/>
                </a:solidFill>
              </a:rPr>
              <a:t>Patient ID -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F1C8F-FE4B-7AA7-654A-B884F5F1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16</a:t>
            </a:fld>
            <a:endParaRPr lang="en-AU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97675115-8154-7160-C598-FF0FA8516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1" y="1253505"/>
            <a:ext cx="3025309" cy="142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D91816EA-AAE7-19A1-272E-68D84B2AE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62745"/>
            <a:ext cx="2915139" cy="130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D6415D-C565-D794-7B75-9325D199338A}"/>
              </a:ext>
            </a:extLst>
          </p:cNvPr>
          <p:cNvSpPr txBox="1"/>
          <p:nvPr/>
        </p:nvSpPr>
        <p:spPr>
          <a:xfrm>
            <a:off x="1195542" y="3059668"/>
            <a:ext cx="35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>
                <a:solidFill>
                  <a:srgbClr val="005B38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AU" b="1">
              <a:solidFill>
                <a:srgbClr val="005B38"/>
              </a:solidFill>
              <a:latin typeface="Wingdings" panose="05000000000000000000" pitchFamily="2" charset="2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F6AA3F45-999C-BF05-6B06-9CDE010F5C61}"/>
              </a:ext>
            </a:extLst>
          </p:cNvPr>
          <p:cNvSpPr/>
          <p:nvPr/>
        </p:nvSpPr>
        <p:spPr>
          <a:xfrm>
            <a:off x="7794437" y="3418658"/>
            <a:ext cx="288032" cy="273357"/>
          </a:xfrm>
          <a:prstGeom prst="flowChartConnector">
            <a:avLst/>
          </a:prstGeom>
          <a:noFill/>
          <a:ln w="38100">
            <a:solidFill>
              <a:srgbClr val="005B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37640582-160B-C998-B992-6FBAE9647F78}"/>
              </a:ext>
            </a:extLst>
          </p:cNvPr>
          <p:cNvSpPr/>
          <p:nvPr/>
        </p:nvSpPr>
        <p:spPr>
          <a:xfrm>
            <a:off x="8082469" y="3825577"/>
            <a:ext cx="288032" cy="273357"/>
          </a:xfrm>
          <a:prstGeom prst="flowChartConnector">
            <a:avLst/>
          </a:prstGeom>
          <a:noFill/>
          <a:ln w="38100">
            <a:solidFill>
              <a:srgbClr val="005B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3788878-5CCF-7352-A028-095893A6A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909513"/>
              </p:ext>
            </p:extLst>
          </p:nvPr>
        </p:nvGraphicFramePr>
        <p:xfrm>
          <a:off x="1205548" y="2810683"/>
          <a:ext cx="7516276" cy="1691640"/>
        </p:xfrm>
        <a:graphic>
          <a:graphicData uri="http://schemas.openxmlformats.org/drawingml/2006/table">
            <a:tbl>
              <a:tblPr firstRow="1" firstCol="1" bandRow="1"/>
              <a:tblGrid>
                <a:gridCol w="6203672">
                  <a:extLst>
                    <a:ext uri="{9D8B030D-6E8A-4147-A177-3AD203B41FA5}">
                      <a16:colId xmlns:a16="http://schemas.microsoft.com/office/drawing/2014/main" val="2097404221"/>
                    </a:ext>
                  </a:extLst>
                </a:gridCol>
                <a:gridCol w="1312604">
                  <a:extLst>
                    <a:ext uri="{9D8B030D-6E8A-4147-A177-3AD203B41FA5}">
                      <a16:colId xmlns:a16="http://schemas.microsoft.com/office/drawing/2014/main" val="129568296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457200" lvl="1" indent="0">
                        <a:buFont typeface="+mj-lt"/>
                        <a:buNone/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 Patient identification section is completed using: (select </a:t>
                      </a:r>
                      <a:r>
                        <a:rPr lang="en-AU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option only)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"/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Handwritten patient details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"/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Printed patient identification labels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850"/>
                        </a:spcAft>
                        <a:buFont typeface="Wingdings" panose="05000000000000000000" pitchFamily="2" charset="2"/>
                        <a:buChar char=""/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mix of printed patient identification labels and handwritten details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547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/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 Patient identification section is completed on all pages of ALL active charts</a:t>
                      </a:r>
                    </a:p>
                    <a:p>
                      <a:pPr marL="457200"/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850"/>
                        </a:spcAft>
                      </a:pPr>
                      <a:r>
                        <a:rPr lang="en-AU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 / N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695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lvl="1" indent="0">
                        <a:buFont typeface="+mj-lt"/>
                        <a:buNone/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1.4 Patient’s name is handwritten under patient identification label(s) by first prescriber	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 / N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726873"/>
                  </a:ext>
                </a:extLst>
              </a:tr>
              <a:tr h="179705">
                <a:tc gridSpan="2">
                  <a:txBody>
                    <a:bodyPr/>
                    <a:lstStyle/>
                    <a:p>
                      <a:pPr marL="457200"/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Additional comments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>
                        <a:spcAft>
                          <a:spcPts val="850"/>
                        </a:spcAft>
                      </a:pPr>
                      <a:r>
                        <a:rPr lang="en-AU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80746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A9E590E-DCD2-1825-E6C9-272A63F6DB10}"/>
              </a:ext>
            </a:extLst>
          </p:cNvPr>
          <p:cNvSpPr txBox="1"/>
          <p:nvPr/>
        </p:nvSpPr>
        <p:spPr>
          <a:xfrm>
            <a:off x="1195542" y="4797152"/>
            <a:ext cx="7174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NOTE: If you select the “Printed patient identification labels” option, you will automatically skip question 1.3</a:t>
            </a:r>
          </a:p>
        </p:txBody>
      </p:sp>
    </p:spTree>
    <p:extLst>
      <p:ext uri="{BB962C8B-B14F-4D97-AF65-F5344CB8AC3E}">
        <p14:creationId xmlns:p14="http://schemas.microsoft.com/office/powerpoint/2010/main" val="849453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E7BFB-CA7C-4A18-1C93-8D5D2A432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330"/>
            <a:ext cx="8712968" cy="720080"/>
          </a:xfrm>
        </p:spPr>
        <p:txBody>
          <a:bodyPr>
            <a:normAutofit fontScale="90000"/>
          </a:bodyPr>
          <a:lstStyle/>
          <a:p>
            <a:r>
              <a:rPr lang="en-AU">
                <a:solidFill>
                  <a:srgbClr val="005B38"/>
                </a:solidFill>
              </a:rPr>
              <a:t>Adverse Drug Reaction (ADR)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18707-1694-6ED2-E53A-EF010750D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88" y="2899025"/>
            <a:ext cx="8452792" cy="37102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b="1">
                <a:solidFill>
                  <a:srgbClr val="005B38"/>
                </a:solidFill>
              </a:rPr>
              <a:t>2.1 The following has been documented in the ADR section </a:t>
            </a:r>
          </a:p>
          <a:p>
            <a:pPr marL="0" indent="0">
              <a:buNone/>
            </a:pPr>
            <a:r>
              <a:rPr lang="en-AU" sz="2000"/>
              <a:t>Select ONE option only.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/>
              <a:t>Depending on your answer, you may be either be prompted within the </a:t>
            </a:r>
            <a:r>
              <a:rPr lang="en-AU" sz="2000" err="1"/>
              <a:t>REDCap</a:t>
            </a:r>
            <a:r>
              <a:rPr lang="en-AU" sz="2000"/>
              <a:t> program to answer all the questions in this section or move to section 3 of the audit.</a:t>
            </a:r>
          </a:p>
          <a:p>
            <a:pPr marL="0" indent="0">
              <a:spcBef>
                <a:spcPts val="0"/>
              </a:spcBef>
              <a:buNone/>
            </a:pPr>
            <a:endParaRPr lang="en-AU" sz="1200"/>
          </a:p>
          <a:p>
            <a:pPr marL="0" indent="0">
              <a:buNone/>
            </a:pPr>
            <a:r>
              <a:rPr lang="en-AU" sz="2000" b="1">
                <a:solidFill>
                  <a:srgbClr val="005B38"/>
                </a:solidFill>
              </a:rPr>
              <a:t>2.2 If ADR has been identified for the patient, has the medicine (or other) section and reaction type has been documented on ALL active charts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/>
              <a:t>Documentation needs to include medicine AND reaction type.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/>
              <a:t>If reaction is documented as “patient unsure” or “patient can’t remember”, it is considered complete – select </a:t>
            </a:r>
            <a:r>
              <a:rPr lang="en-AU" sz="2000" b="1"/>
              <a:t>YES</a:t>
            </a:r>
            <a:r>
              <a:rPr lang="en-AU" sz="200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F8CB0-E2CA-878A-3CB4-D63B3972B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17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36FAE4-6FC9-1BE2-A400-25925CE83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10" y="787823"/>
            <a:ext cx="7158548" cy="209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04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E7BFB-CA7C-4A18-1C93-8D5D2A432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20080"/>
          </a:xfrm>
        </p:spPr>
        <p:txBody>
          <a:bodyPr>
            <a:normAutofit fontScale="90000"/>
          </a:bodyPr>
          <a:lstStyle/>
          <a:p>
            <a:r>
              <a:rPr lang="en-AU">
                <a:solidFill>
                  <a:srgbClr val="005B38"/>
                </a:solidFill>
              </a:rPr>
              <a:t>Adverse Drug Reaction (ADR)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18707-1694-6ED2-E53A-EF010750D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20" y="2883599"/>
            <a:ext cx="8527504" cy="33502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b="1">
                <a:solidFill>
                  <a:srgbClr val="005B38"/>
                </a:solidFill>
              </a:rPr>
              <a:t>2.3 If ADR has been identified for the patient, has an “Adverse Drug Reaction” sticker been affixed to the ADR box on  ALL active charts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/>
              <a:t>Select either </a:t>
            </a:r>
            <a:r>
              <a:rPr lang="en-AU" sz="2000" b="1"/>
              <a:t>YES </a:t>
            </a:r>
            <a:r>
              <a:rPr lang="en-AU" sz="2000"/>
              <a:t>or </a:t>
            </a:r>
            <a:r>
              <a:rPr lang="en-AU" sz="2000" b="1"/>
              <a:t>NO</a:t>
            </a:r>
            <a:r>
              <a:rPr lang="en-AU" sz="200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AU" sz="2000"/>
          </a:p>
          <a:p>
            <a:pPr marL="0" indent="0">
              <a:buNone/>
            </a:pPr>
            <a:r>
              <a:rPr lang="en-AU" sz="2000" b="1">
                <a:solidFill>
                  <a:srgbClr val="005B38"/>
                </a:solidFill>
              </a:rPr>
              <a:t>2.4 The ADR documentation includes signature, name and date on ALL active charts</a:t>
            </a:r>
          </a:p>
          <a:p>
            <a:pPr marL="0" indent="0">
              <a:buNone/>
            </a:pPr>
            <a:r>
              <a:rPr lang="en-AU" sz="2000"/>
              <a:t>Documentation needs to include name and signature of person documenting AND the date of documentation.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F8CB0-E2CA-878A-3CB4-D63B3972B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18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738B96-83CF-5C2F-E81F-F9D7B6983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86" y="878057"/>
            <a:ext cx="6727371" cy="19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7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7325A-F020-5DF5-42E1-03CF3FFF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02" y="12029"/>
            <a:ext cx="8229600" cy="798772"/>
          </a:xfrm>
        </p:spPr>
        <p:txBody>
          <a:bodyPr/>
          <a:lstStyle/>
          <a:p>
            <a:r>
              <a:rPr lang="en-AU">
                <a:solidFill>
                  <a:srgbClr val="005B38"/>
                </a:solidFill>
              </a:rPr>
              <a:t>ADR -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8BCC4-48AE-8BDB-8445-46016370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19</a:t>
            </a:fld>
            <a:endParaRPr lang="en-AU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0D63EFBD-2231-C5FC-F31D-B00B8014E609}"/>
              </a:ext>
            </a:extLst>
          </p:cNvPr>
          <p:cNvSpPr/>
          <p:nvPr/>
        </p:nvSpPr>
        <p:spPr>
          <a:xfrm>
            <a:off x="7236296" y="5469085"/>
            <a:ext cx="288032" cy="273357"/>
          </a:xfrm>
          <a:prstGeom prst="flowChartConnector">
            <a:avLst/>
          </a:prstGeom>
          <a:noFill/>
          <a:ln w="38100">
            <a:solidFill>
              <a:srgbClr val="005B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5181DD49-96DC-401E-8439-6C367E7D5AAE}"/>
              </a:ext>
            </a:extLst>
          </p:cNvPr>
          <p:cNvSpPr/>
          <p:nvPr/>
        </p:nvSpPr>
        <p:spPr>
          <a:xfrm>
            <a:off x="7236296" y="4830424"/>
            <a:ext cx="288032" cy="273357"/>
          </a:xfrm>
          <a:prstGeom prst="flowChartConnector">
            <a:avLst/>
          </a:prstGeom>
          <a:noFill/>
          <a:ln w="38100">
            <a:solidFill>
              <a:srgbClr val="005B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A9360903-3BB6-FB84-0115-0164CE6DB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21170"/>
            <a:ext cx="2744192" cy="140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189BDA80-5A38-FA41-171A-7126972ED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137" y="1020845"/>
            <a:ext cx="2874887" cy="142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D1BD1B3F-AA57-6D84-7894-7E1625862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31929"/>
            <a:ext cx="4591869" cy="13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F2DF08-E693-2F9D-9DD7-9EBB54AD6512}"/>
              </a:ext>
            </a:extLst>
          </p:cNvPr>
          <p:cNvSpPr txBox="1"/>
          <p:nvPr/>
        </p:nvSpPr>
        <p:spPr>
          <a:xfrm>
            <a:off x="912688" y="4221088"/>
            <a:ext cx="35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>
                <a:solidFill>
                  <a:srgbClr val="005B38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AU" b="1">
              <a:solidFill>
                <a:srgbClr val="005B38"/>
              </a:solidFill>
              <a:latin typeface="Wingdings" panose="05000000000000000000" pitchFamily="2" charset="2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000129-1EBA-C440-3F96-F6F364891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561499"/>
              </p:ext>
            </p:extLst>
          </p:nvPr>
        </p:nvGraphicFramePr>
        <p:xfrm>
          <a:off x="945023" y="4067461"/>
          <a:ext cx="6729730" cy="2072640"/>
        </p:xfrm>
        <a:graphic>
          <a:graphicData uri="http://schemas.openxmlformats.org/drawingml/2006/table">
            <a:tbl>
              <a:tblPr firstRow="1" firstCol="1" bandRow="1"/>
              <a:tblGrid>
                <a:gridCol w="5919470">
                  <a:extLst>
                    <a:ext uri="{9D8B030D-6E8A-4147-A177-3AD203B41FA5}">
                      <a16:colId xmlns:a16="http://schemas.microsoft.com/office/drawing/2014/main" val="2071490518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102823839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85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 The following has been documented in the ADR section: (select </a:t>
                      </a:r>
                      <a:r>
                        <a:rPr lang="en-AU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one </a:t>
                      </a: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option only)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"/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Details of any medicine (or other) allergies or ADR(s) (</a:t>
                      </a:r>
                      <a:r>
                        <a:rPr lang="en-AU" sz="11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 to question 2.2</a:t>
                      </a: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"/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“Nil known” or “unknown” box marked</a:t>
                      </a:r>
                      <a:r>
                        <a:rPr lang="en-AU" sz="11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(go to question 2.4)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850"/>
                        </a:spcAft>
                        <a:buFont typeface="Wingdings" panose="05000000000000000000" pitchFamily="2" charset="2"/>
                        <a:buChar char=""/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 of the above apply </a:t>
                      </a:r>
                      <a:r>
                        <a:rPr lang="en-AU" sz="11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(go to section 3)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239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85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 If ADR has been identified for the patient, has the medicine (or other) section and reaction type been documented on ALL active charts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50"/>
                        </a:spcAft>
                      </a:pPr>
                      <a:r>
                        <a:rPr lang="en-AU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 / N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127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85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2.3 If ADR has been identified for the patient, has an “Adverse Drug Reaction” sticker been affixed to the ADR box on ALL active charts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50"/>
                        </a:spcAft>
                      </a:pPr>
                      <a:r>
                        <a:rPr lang="en-AU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 / N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525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85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2.4 The ADR documentation includes signature, name and date on ALL active charts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50"/>
                        </a:spcAft>
                      </a:pPr>
                      <a:r>
                        <a:rPr lang="en-AU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 / N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898675"/>
                  </a:ext>
                </a:extLst>
              </a:tr>
              <a:tr h="179705">
                <a:tc gridSpan="2">
                  <a:txBody>
                    <a:bodyPr/>
                    <a:lstStyle/>
                    <a:p>
                      <a:pPr>
                        <a:spcAft>
                          <a:spcPts val="85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Additional comments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850"/>
                        </a:spcAft>
                      </a:pPr>
                      <a:r>
                        <a:rPr lang="en-AU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978006"/>
                  </a:ext>
                </a:extLst>
              </a:tr>
            </a:tbl>
          </a:graphicData>
        </a:graphic>
      </p:graphicFrame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B76E8DF2-4359-F421-1368-B434CD58A8CE}"/>
              </a:ext>
            </a:extLst>
          </p:cNvPr>
          <p:cNvSpPr/>
          <p:nvPr/>
        </p:nvSpPr>
        <p:spPr>
          <a:xfrm>
            <a:off x="7031322" y="5103781"/>
            <a:ext cx="288032" cy="273357"/>
          </a:xfrm>
          <a:prstGeom prst="flowChartConnector">
            <a:avLst/>
          </a:prstGeom>
          <a:noFill/>
          <a:ln w="38100">
            <a:solidFill>
              <a:srgbClr val="005B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402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>
                <a:solidFill>
                  <a:srgbClr val="005B38"/>
                </a:solidFill>
              </a:rPr>
              <a:t>Acknowledgement of 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/>
              <a:t>May I first acknowledge the </a:t>
            </a:r>
            <a:r>
              <a:rPr lang="en-AU" err="1"/>
              <a:t>Whadjuk</a:t>
            </a:r>
            <a:r>
              <a:rPr lang="en-AU"/>
              <a:t> people of the Noongar nation, the traditional custodians of this land who are resilient in their custodianship</a:t>
            </a:r>
          </a:p>
          <a:p>
            <a:r>
              <a:rPr lang="en-AU"/>
              <a:t>Let us celebrate their culture today and every day, and note how privileged we are to share this country</a:t>
            </a:r>
          </a:p>
          <a:p>
            <a:pPr lvl="0"/>
            <a:r>
              <a:rPr lang="en-AU"/>
              <a:t>I pay my respects to elders: past, present and emerging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395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4DFF1-95EA-4CDE-0A50-160CD436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7" y="136525"/>
            <a:ext cx="7631723" cy="111184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500">
                <a:solidFill>
                  <a:srgbClr val="005B38"/>
                </a:solidFill>
              </a:rPr>
              <a:t>VTE Risk Assessment and </a:t>
            </a:r>
            <a:br>
              <a:rPr lang="en-AU" sz="3500">
                <a:solidFill>
                  <a:srgbClr val="005B38"/>
                </a:solidFill>
              </a:rPr>
            </a:br>
            <a:r>
              <a:rPr lang="en-AU" sz="3500">
                <a:solidFill>
                  <a:srgbClr val="005B38"/>
                </a:solidFill>
              </a:rPr>
              <a:t>VTE Prophylaxis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D3367-50A4-935E-DB56-B3E9F1E1A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8" y="1459907"/>
            <a:ext cx="7631722" cy="7679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AU" sz="1700"/>
              <a:t>Note: The following section has been adjusted accordingly to align with both WA HMC and WA Anticoagulation Medication Chart (WA AMC)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62A63-C893-CF43-C047-EF1F8ADE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8F8F17-669E-4508-8238-16CB05834727}" type="slidenum">
              <a:rPr lang="en-AU" smtClean="0"/>
              <a:pPr>
                <a:spcAft>
                  <a:spcPts val="600"/>
                </a:spcAft>
              </a:pPr>
              <a:t>20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997745-A735-C452-1901-ECEA2A48F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2227811"/>
            <a:ext cx="81724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55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A05D-CEA4-110C-E816-73D20C0C0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AU">
                <a:solidFill>
                  <a:srgbClr val="005B38"/>
                </a:solidFill>
              </a:rPr>
              <a:t>VTE risk assessment and prophylaxis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296C9-3EB9-FB77-09C6-898B58E51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45522"/>
            <a:ext cx="8784976" cy="3447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b="1">
                <a:solidFill>
                  <a:srgbClr val="005B38"/>
                </a:solidFill>
              </a:rPr>
              <a:t>3.1 The following has been documented in the VTE risk assessment section (select ALL that apply)</a:t>
            </a:r>
          </a:p>
          <a:p>
            <a:pPr>
              <a:buFontTx/>
              <a:buChar char="-"/>
            </a:pPr>
            <a:r>
              <a:rPr lang="en-AU" sz="2000"/>
              <a:t>Refer to Pharmacological Prophylaxis section: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/>
              <a:t>If “Indicated” box is marked select this option.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/>
              <a:t>If “Not indicated” or “Contraindicated” box is marked select this option.</a:t>
            </a:r>
          </a:p>
          <a:p>
            <a:pPr>
              <a:buFontTx/>
              <a:buChar char="-"/>
            </a:pPr>
            <a:r>
              <a:rPr lang="en-AU" sz="2000"/>
              <a:t>If prescriber has signed and dated the VTE risk assessment box, select “signature and date documented”.</a:t>
            </a:r>
          </a:p>
          <a:p>
            <a:pPr>
              <a:buFontTx/>
              <a:buChar char="-"/>
            </a:pPr>
            <a:r>
              <a:rPr lang="en-AU" sz="2000"/>
              <a:t>If VTE risk assessment box has not been completed on at least ONE of the active charts, select “none of the above apply”.</a:t>
            </a:r>
          </a:p>
          <a:p>
            <a:endParaRPr lang="en-AU" sz="2000"/>
          </a:p>
          <a:p>
            <a:pPr marL="0" indent="0">
              <a:buNone/>
            </a:pPr>
            <a:endParaRPr lang="en-AU" sz="2000" b="1">
              <a:solidFill>
                <a:srgbClr val="005B38"/>
              </a:solidFill>
            </a:endParaRPr>
          </a:p>
          <a:p>
            <a:pPr>
              <a:buFontTx/>
              <a:buChar char="-"/>
            </a:pPr>
            <a:endParaRPr lang="en-AU" sz="2000"/>
          </a:p>
          <a:p>
            <a:pPr marL="0" indent="0">
              <a:buNone/>
            </a:pPr>
            <a:endParaRPr lang="en-AU" sz="2000"/>
          </a:p>
          <a:p>
            <a:endParaRPr lang="en-AU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6CCE4-EE76-D0CB-F127-C5A549A2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21</a:t>
            </a:fld>
            <a:endParaRPr lang="en-A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62442D6-45A5-FB50-A1D2-3BA0098E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88" y="5305886"/>
            <a:ext cx="6218686" cy="115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CF403CC-042E-B1D4-F2D5-0FFCA9693F6B}"/>
              </a:ext>
            </a:extLst>
          </p:cNvPr>
          <p:cNvSpPr/>
          <p:nvPr/>
        </p:nvSpPr>
        <p:spPr>
          <a:xfrm>
            <a:off x="1584788" y="5719082"/>
            <a:ext cx="1276794" cy="276904"/>
          </a:xfrm>
          <a:prstGeom prst="ellipse">
            <a:avLst/>
          </a:prstGeom>
          <a:noFill/>
          <a:ln w="28575">
            <a:solidFill>
              <a:srgbClr val="005B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580CB0-7870-A12D-F8F3-1BB5F59B2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962784"/>
              </p:ext>
            </p:extLst>
          </p:nvPr>
        </p:nvGraphicFramePr>
        <p:xfrm>
          <a:off x="1163131" y="993418"/>
          <a:ext cx="7272808" cy="760762"/>
        </p:xfrm>
        <a:graphic>
          <a:graphicData uri="http://schemas.openxmlformats.org/drawingml/2006/table">
            <a:tbl>
              <a:tblPr firstRow="1" firstCol="1" bandRow="1"/>
              <a:tblGrid>
                <a:gridCol w="3744416">
                  <a:extLst>
                    <a:ext uri="{9D8B030D-6E8A-4147-A177-3AD203B41FA5}">
                      <a16:colId xmlns:a16="http://schemas.microsoft.com/office/drawing/2014/main" val="207456474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958281034"/>
                    </a:ext>
                  </a:extLst>
                </a:gridCol>
              </a:tblGrid>
              <a:tr h="312896">
                <a:tc gridSpan="2">
                  <a:txBody>
                    <a:bodyPr/>
                    <a:lstStyle/>
                    <a:p>
                      <a:pPr>
                        <a:spcAft>
                          <a:spcPts val="85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3.1 The following has been documented in the VTE risk assessment section: (select </a:t>
                      </a:r>
                      <a:r>
                        <a:rPr lang="en-AU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that apply)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343199"/>
                  </a:ext>
                </a:extLst>
              </a:tr>
              <a:tr h="447866"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"/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“Indicated” box marked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"/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“Not Indicated” or “Contraindicated” box marked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"/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Signature and date documented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850"/>
                        </a:spcAft>
                        <a:buFont typeface="Wingdings" panose="05000000000000000000" pitchFamily="2" charset="2"/>
                        <a:buChar char=""/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 of the above apply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214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807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6E0A2-DE80-25A2-BDDA-E8B08ED9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>
                <a:solidFill>
                  <a:srgbClr val="005B38"/>
                </a:solidFill>
              </a:rPr>
              <a:t>VTE Prophylaxis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B483C-ABDC-8764-9C7C-E3928D8B0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455891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>
                <a:solidFill>
                  <a:srgbClr val="005B38"/>
                </a:solidFill>
              </a:rPr>
              <a:t>3.2 VTE prophylaxis prescribed</a:t>
            </a:r>
          </a:p>
          <a:p>
            <a:pPr marL="0" indent="0">
              <a:buNone/>
            </a:pPr>
            <a:r>
              <a:rPr lang="en-AU" sz="2800"/>
              <a:t>Check whether the patient has been prescribed VTE prophylaxis</a:t>
            </a:r>
          </a:p>
          <a:p>
            <a:pPr>
              <a:buFontTx/>
              <a:buChar char="-"/>
            </a:pPr>
            <a:r>
              <a:rPr lang="en-AU" sz="2800"/>
              <a:t>Select </a:t>
            </a:r>
            <a:r>
              <a:rPr lang="en-AU" sz="2800" b="1"/>
              <a:t>YES </a:t>
            </a:r>
            <a:r>
              <a:rPr lang="en-AU" sz="2800"/>
              <a:t>if pharmacological VTE prophylaxis has been prescribed</a:t>
            </a:r>
          </a:p>
          <a:p>
            <a:pPr>
              <a:buFontTx/>
              <a:buChar char="-"/>
            </a:pPr>
            <a:r>
              <a:rPr lang="en-AU" sz="2800"/>
              <a:t>Select </a:t>
            </a:r>
            <a:r>
              <a:rPr lang="en-AU" sz="2800" b="1"/>
              <a:t>NO</a:t>
            </a:r>
            <a:r>
              <a:rPr lang="en-AU" sz="2800"/>
              <a:t> if no pharmacological VTE prophylaxis has been prescribed.  </a:t>
            </a:r>
          </a:p>
          <a:p>
            <a:pPr marL="0" indent="0">
              <a:buNone/>
            </a:pPr>
            <a:r>
              <a:rPr lang="en-AU" sz="2800"/>
              <a:t>   You will be directed to question 3.4</a:t>
            </a:r>
          </a:p>
          <a:p>
            <a:pPr marL="0" indent="0">
              <a:buNone/>
            </a:pPr>
            <a:r>
              <a:rPr lang="en-AU" sz="2000">
                <a:solidFill>
                  <a:srgbClr val="005B38"/>
                </a:solidFill>
              </a:rPr>
              <a:t>*WA public hospitals will only be considering pharmacological VTE prophylaxis (and not mechanical)</a:t>
            </a:r>
          </a:p>
          <a:p>
            <a:pPr marL="0" indent="0">
              <a:buNone/>
            </a:pPr>
            <a:endParaRPr lang="en-AU" sz="2000">
              <a:solidFill>
                <a:srgbClr val="005B3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271A3-E9C5-A69D-DA2E-F4B3053D4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1078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505421-C666-F64E-D742-084453425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946"/>
          <a:stretch/>
        </p:blipFill>
        <p:spPr>
          <a:xfrm>
            <a:off x="3330047" y="3704405"/>
            <a:ext cx="3442903" cy="1440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3799C-550F-B1C3-CA0E-204C0934F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65340"/>
            <a:ext cx="8229600" cy="1143000"/>
          </a:xfrm>
        </p:spPr>
        <p:txBody>
          <a:bodyPr>
            <a:normAutofit/>
          </a:bodyPr>
          <a:lstStyle/>
          <a:p>
            <a:r>
              <a:rPr lang="en-AU" sz="4000">
                <a:solidFill>
                  <a:srgbClr val="005B38"/>
                </a:solidFill>
              </a:rPr>
              <a:t>VTE Prophylaxis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E635-1CBA-AF9D-EA53-1BF6BA1D3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265" y="1633922"/>
            <a:ext cx="8229600" cy="4963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200" b="1">
                <a:solidFill>
                  <a:srgbClr val="005B38"/>
                </a:solidFill>
              </a:rPr>
              <a:t>3.3 Section in which VTE prophylaxis prescribed:</a:t>
            </a:r>
          </a:p>
          <a:p>
            <a:pPr marL="0" indent="0">
              <a:buNone/>
            </a:pPr>
            <a:r>
              <a:rPr lang="en-AU" sz="2200"/>
              <a:t>Select only ONE option as to where the VTE prophylaxis has been prescribed.</a:t>
            </a:r>
          </a:p>
          <a:p>
            <a:r>
              <a:rPr lang="en-AU" sz="2200"/>
              <a:t>Refer to the “VTE prophylaxis order section” of the WA Anticoagulation Medication Chart. Select “VTE prophylaxis order section” if a pharmacological VTE agent has been prescribed here. </a:t>
            </a:r>
          </a:p>
          <a:p>
            <a:endParaRPr lang="en-AU" sz="2200"/>
          </a:p>
          <a:p>
            <a:endParaRPr lang="en-AU" sz="2200"/>
          </a:p>
          <a:p>
            <a:endParaRPr lang="en-AU" sz="2200"/>
          </a:p>
          <a:p>
            <a:endParaRPr lang="en-AU" sz="1800"/>
          </a:p>
          <a:p>
            <a:r>
              <a:rPr lang="en-AU" sz="2200"/>
              <a:t>Refer to the “regular medicines order section” of the WA HMC. Select “regular medicines order section” if a pharmacological VTE agent has been prescribed here. </a:t>
            </a:r>
          </a:p>
          <a:p>
            <a:endParaRPr lang="en-AU" sz="2800"/>
          </a:p>
          <a:p>
            <a:endParaRPr lang="en-AU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7B4B0-79E8-08FC-8F54-1EC61B481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23</a:t>
            </a:fld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BBD44A-993E-8F51-6C81-9A2E0A1CB706}"/>
              </a:ext>
            </a:extLst>
          </p:cNvPr>
          <p:cNvSpPr/>
          <p:nvPr/>
        </p:nvSpPr>
        <p:spPr>
          <a:xfrm>
            <a:off x="3302822" y="4787196"/>
            <a:ext cx="1800200" cy="201415"/>
          </a:xfrm>
          <a:prstGeom prst="rect">
            <a:avLst/>
          </a:prstGeom>
          <a:noFill/>
          <a:ln w="57150">
            <a:solidFill>
              <a:srgbClr val="005B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1A0311-F415-5D4C-B62E-49A73A1CA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161965"/>
              </p:ext>
            </p:extLst>
          </p:nvPr>
        </p:nvGraphicFramePr>
        <p:xfrm>
          <a:off x="1087200" y="705145"/>
          <a:ext cx="6729730" cy="784860"/>
        </p:xfrm>
        <a:graphic>
          <a:graphicData uri="http://schemas.openxmlformats.org/drawingml/2006/table">
            <a:tbl>
              <a:tblPr firstRow="1" firstCol="1" bandRow="1"/>
              <a:tblGrid>
                <a:gridCol w="6729730">
                  <a:extLst>
                    <a:ext uri="{9D8B030D-6E8A-4147-A177-3AD203B41FA5}">
                      <a16:colId xmlns:a16="http://schemas.microsoft.com/office/drawing/2014/main" val="33724883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85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3.3 Section in which VTE prophylaxis was prescribed: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"/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VTE prophylaxis order section only (WA Anticoagulation Chart)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"/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regular medicines order section only (WA Hospital Medication Chart)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850"/>
                        </a:spcAft>
                        <a:buFont typeface="Wingdings" panose="05000000000000000000" pitchFamily="2" charset="2"/>
                        <a:buChar char=""/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Both the VTE prophylaxis and regular medicines sections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255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42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3799C-550F-B1C3-CA0E-204C0934F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3022"/>
            <a:ext cx="8229600" cy="1143000"/>
          </a:xfrm>
        </p:spPr>
        <p:txBody>
          <a:bodyPr>
            <a:normAutofit/>
          </a:bodyPr>
          <a:lstStyle/>
          <a:p>
            <a:r>
              <a:rPr lang="en-AU" sz="4000">
                <a:solidFill>
                  <a:srgbClr val="005B38"/>
                </a:solidFill>
              </a:rPr>
              <a:t>VTE Prophylaxis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E635-1CBA-AF9D-EA53-1BF6BA1D3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40" y="2581978"/>
            <a:ext cx="8229600" cy="33200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b="1" dirty="0">
                <a:solidFill>
                  <a:srgbClr val="005B38"/>
                </a:solidFill>
              </a:rPr>
              <a:t>3.4 Where has the VTE Risk Assessment been documented?</a:t>
            </a:r>
          </a:p>
          <a:p>
            <a:pPr marL="0" indent="0">
              <a:buNone/>
            </a:pPr>
            <a:r>
              <a:rPr lang="en-AU" sz="2800" dirty="0"/>
              <a:t>Select only ONE option as to where the VTE Risk Assessment has been documented.</a:t>
            </a:r>
          </a:p>
          <a:p>
            <a:pPr marL="0" indent="0">
              <a:buNone/>
            </a:pPr>
            <a:r>
              <a:rPr lang="en-AU" sz="2800" dirty="0"/>
              <a:t>If this is documented elsewhere than the WA HMC, select ‘Other’ option and you will be prompted to specify where this is documented in Q3.5.</a:t>
            </a:r>
          </a:p>
          <a:p>
            <a:pPr marL="0" indent="0">
              <a:buNone/>
            </a:pPr>
            <a:r>
              <a:rPr lang="en-AU" sz="2800" dirty="0"/>
              <a:t>If there is no VTE Risk Assessment documented select ‘No documentation of VTE </a:t>
            </a:r>
            <a:r>
              <a:rPr lang="en-AU" sz="2800"/>
              <a:t>Risk Assessment.</a:t>
            </a:r>
            <a:endParaRPr lang="en-AU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7B4B0-79E8-08FC-8F54-1EC61B481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24</a:t>
            </a:fld>
            <a:endParaRPr lang="en-AU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64F5BAD-28C0-04DE-2036-6075B846A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554439"/>
              </p:ext>
            </p:extLst>
          </p:nvPr>
        </p:nvGraphicFramePr>
        <p:xfrm>
          <a:off x="1207135" y="1267239"/>
          <a:ext cx="6729730" cy="1249680"/>
        </p:xfrm>
        <a:graphic>
          <a:graphicData uri="http://schemas.openxmlformats.org/drawingml/2006/table">
            <a:tbl>
              <a:tblPr firstRow="1" firstCol="1" bandRow="1"/>
              <a:tblGrid>
                <a:gridCol w="6729730">
                  <a:extLst>
                    <a:ext uri="{9D8B030D-6E8A-4147-A177-3AD203B41FA5}">
                      <a16:colId xmlns:a16="http://schemas.microsoft.com/office/drawing/2014/main" val="1925921339"/>
                    </a:ext>
                  </a:extLst>
                </a:gridCol>
              </a:tblGrid>
              <a:tr h="583279">
                <a:tc>
                  <a:txBody>
                    <a:bodyPr/>
                    <a:lstStyle/>
                    <a:p>
                      <a:pPr>
                        <a:spcAft>
                          <a:spcPts val="850"/>
                        </a:spcAft>
                      </a:pPr>
                      <a:r>
                        <a:rPr lang="en-A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3.4 Where has the VTE Risk Assessment been documented?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"/>
                      </a:pPr>
                      <a:r>
                        <a:rPr lang="en-A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 HMC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"/>
                      </a:pPr>
                      <a:r>
                        <a:rPr lang="en-A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 </a:t>
                      </a:r>
                      <a:r>
                        <a:rPr lang="en-AU" sz="11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(go to question 3.5)</a:t>
                      </a:r>
                    </a:p>
                    <a:p>
                      <a:pPr marL="342900" lvl="0" indent="-342900">
                        <a:spcAft>
                          <a:spcPts val="850"/>
                        </a:spcAft>
                        <a:buFont typeface="Wingdings" panose="05000000000000000000" pitchFamily="2" charset="2"/>
                        <a:buChar char=""/>
                      </a:pPr>
                      <a:r>
                        <a:rPr lang="en-AU" sz="11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documentation of VTE Risk Assessment</a:t>
                      </a:r>
                      <a:endParaRPr lang="en-AU" sz="120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042118"/>
                  </a:ext>
                </a:extLst>
              </a:tr>
              <a:tr h="383555">
                <a:tc>
                  <a:txBody>
                    <a:bodyPr/>
                    <a:lstStyle/>
                    <a:p>
                      <a:pPr>
                        <a:spcAft>
                          <a:spcPts val="850"/>
                        </a:spcAft>
                      </a:pPr>
                      <a:r>
                        <a:rPr lang="en-A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3.5 If ‘Other’ in Q 3.4, please specify where VTE Risk Assessment is documented. </a:t>
                      </a:r>
                      <a:endParaRPr lang="en-A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850"/>
                        </a:spcAft>
                      </a:pPr>
                      <a:r>
                        <a:rPr lang="en-A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151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170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545A-B199-7874-2BC9-344B7C6A9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AU" sz="4000">
                <a:solidFill>
                  <a:srgbClr val="005B38"/>
                </a:solidFill>
              </a:rPr>
              <a:t>VTE risk assessment and </a:t>
            </a:r>
            <a:br>
              <a:rPr lang="en-AU" sz="4000">
                <a:solidFill>
                  <a:srgbClr val="005B38"/>
                </a:solidFill>
              </a:rPr>
            </a:br>
            <a:r>
              <a:rPr lang="en-AU" sz="4000">
                <a:solidFill>
                  <a:srgbClr val="005B38"/>
                </a:solidFill>
              </a:rPr>
              <a:t>VTE prophylaxis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A98D2-EC82-9705-E794-F353FCB8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25</a:t>
            </a:fld>
            <a:endParaRPr lang="en-AU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127089D-9DC9-1705-E7FF-0332AEC2B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15" y="4397652"/>
            <a:ext cx="547829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546FC903-D460-6D92-8ABE-F5561C93B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892" y="5162656"/>
            <a:ext cx="39909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8B8862-B118-A413-D285-40F70CA8D5E9}"/>
              </a:ext>
            </a:extLst>
          </p:cNvPr>
          <p:cNvSpPr txBox="1"/>
          <p:nvPr/>
        </p:nvSpPr>
        <p:spPr>
          <a:xfrm>
            <a:off x="429865" y="1433025"/>
            <a:ext cx="35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>
                <a:solidFill>
                  <a:srgbClr val="005B38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AU" b="1">
              <a:solidFill>
                <a:srgbClr val="005B38"/>
              </a:solidFill>
              <a:latin typeface="Wingdings" panose="05000000000000000000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412E90-8D75-0183-6881-6CC85AC0926C}"/>
              </a:ext>
            </a:extLst>
          </p:cNvPr>
          <p:cNvSpPr txBox="1"/>
          <p:nvPr/>
        </p:nvSpPr>
        <p:spPr>
          <a:xfrm>
            <a:off x="425916" y="3380474"/>
            <a:ext cx="35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>
                <a:solidFill>
                  <a:srgbClr val="005B38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AU" b="1">
              <a:solidFill>
                <a:srgbClr val="005B38"/>
              </a:solidFill>
              <a:latin typeface="Wingdings" panose="05000000000000000000" pitchFamily="2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C8142-759C-9249-E448-64DE32A524ED}"/>
              </a:ext>
            </a:extLst>
          </p:cNvPr>
          <p:cNvSpPr txBox="1"/>
          <p:nvPr/>
        </p:nvSpPr>
        <p:spPr>
          <a:xfrm>
            <a:off x="4277144" y="1490142"/>
            <a:ext cx="35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>
                <a:solidFill>
                  <a:srgbClr val="005B38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AU" b="1">
              <a:solidFill>
                <a:srgbClr val="005B38"/>
              </a:solidFill>
              <a:latin typeface="Wingdings" panose="05000000000000000000" pitchFamily="2" charset="2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2634C3D6-3391-CE6E-C428-E7D62EBBFC8E}"/>
              </a:ext>
            </a:extLst>
          </p:cNvPr>
          <p:cNvSpPr/>
          <p:nvPr/>
        </p:nvSpPr>
        <p:spPr>
          <a:xfrm>
            <a:off x="7164288" y="1988840"/>
            <a:ext cx="288032" cy="273357"/>
          </a:xfrm>
          <a:prstGeom prst="flowChartConnector">
            <a:avLst/>
          </a:prstGeom>
          <a:noFill/>
          <a:ln w="38100">
            <a:solidFill>
              <a:srgbClr val="005B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9867FB8-2490-F0B0-661C-26CC3315C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844339"/>
              </p:ext>
            </p:extLst>
          </p:nvPr>
        </p:nvGraphicFramePr>
        <p:xfrm>
          <a:off x="445006" y="1248407"/>
          <a:ext cx="8015427" cy="2996305"/>
        </p:xfrm>
        <a:graphic>
          <a:graphicData uri="http://schemas.openxmlformats.org/drawingml/2006/table">
            <a:tbl>
              <a:tblPr firstRow="1" firstCol="1" bandRow="1"/>
              <a:tblGrid>
                <a:gridCol w="3910970">
                  <a:extLst>
                    <a:ext uri="{9D8B030D-6E8A-4147-A177-3AD203B41FA5}">
                      <a16:colId xmlns:a16="http://schemas.microsoft.com/office/drawing/2014/main" val="301348003"/>
                    </a:ext>
                  </a:extLst>
                </a:gridCol>
                <a:gridCol w="2130441">
                  <a:extLst>
                    <a:ext uri="{9D8B030D-6E8A-4147-A177-3AD203B41FA5}">
                      <a16:colId xmlns:a16="http://schemas.microsoft.com/office/drawing/2014/main" val="3469063515"/>
                    </a:ext>
                  </a:extLst>
                </a:gridCol>
                <a:gridCol w="1974016">
                  <a:extLst>
                    <a:ext uri="{9D8B030D-6E8A-4147-A177-3AD203B41FA5}">
                      <a16:colId xmlns:a16="http://schemas.microsoft.com/office/drawing/2014/main" val="3955082087"/>
                    </a:ext>
                  </a:extLst>
                </a:gridCol>
              </a:tblGrid>
              <a:tr h="334693">
                <a:tc gridSpan="3">
                  <a:txBody>
                    <a:bodyPr/>
                    <a:lstStyle/>
                    <a:p>
                      <a:pPr>
                        <a:spcAft>
                          <a:spcPts val="85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3.1 The following has been documented in the VTE risk assessment section: (select </a:t>
                      </a:r>
                      <a:r>
                        <a:rPr lang="en-AU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that apply)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60" marR="68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91078"/>
                  </a:ext>
                </a:extLst>
              </a:tr>
              <a:tr h="417955"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"/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“Indicated” box marked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"/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“Not Indicated” or “Contraindicated” box marked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60" marR="68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"/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Signature and date documented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850"/>
                        </a:spcAft>
                        <a:buFont typeface="Wingdings" panose="05000000000000000000" pitchFamily="2" charset="2"/>
                        <a:buChar char=""/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None of the above apply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60" marR="6846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5336"/>
                  </a:ext>
                </a:extLst>
              </a:tr>
              <a:tr h="334693">
                <a:tc gridSpan="2">
                  <a:txBody>
                    <a:bodyPr/>
                    <a:lstStyle/>
                    <a:p>
                      <a:pPr>
                        <a:spcAft>
                          <a:spcPts val="85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3.2 VTE prophylaxis has been prescribed </a:t>
                      </a:r>
                      <a:r>
                        <a:rPr lang="en-AU" sz="11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(if </a:t>
                      </a:r>
                      <a:r>
                        <a:rPr lang="en-AU" sz="1100" b="1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AU" sz="11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is selected, go to question 3.4)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60" marR="68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50"/>
                        </a:spcAft>
                      </a:pPr>
                      <a:r>
                        <a:rPr lang="en-AU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 / N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60" marR="68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798150"/>
                  </a:ext>
                </a:extLst>
              </a:tr>
              <a:tr h="889443">
                <a:tc gridSpan="3">
                  <a:txBody>
                    <a:bodyPr/>
                    <a:lstStyle/>
                    <a:p>
                      <a:pPr>
                        <a:spcAft>
                          <a:spcPts val="850"/>
                        </a:spcAft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3.3 Section in which VTE prophylaxis was prescribed: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"/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VTE prophylaxis order section only (WA Anticoagulation Chart)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"/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regular medicines order section only (WA Hospital Medication Chart)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850"/>
                        </a:spcAft>
                        <a:buFont typeface="Wingdings" panose="05000000000000000000" pitchFamily="2" charset="2"/>
                        <a:buChar char=""/>
                      </a:pPr>
                      <a:r>
                        <a:rPr lang="en-A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Both the VTE prophylaxis and regular medicines sections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60" marR="68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661228"/>
                  </a:ext>
                </a:extLst>
              </a:tr>
              <a:tr h="616139">
                <a:tc gridSpan="3">
                  <a:txBody>
                    <a:bodyPr/>
                    <a:lstStyle/>
                    <a:p>
                      <a:pPr>
                        <a:spcAft>
                          <a:spcPts val="850"/>
                        </a:spcAft>
                      </a:pPr>
                      <a:r>
                        <a:rPr lang="en-A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3.4 Where has the VTE Risk Assessment been documented?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"/>
                      </a:pPr>
                      <a:r>
                        <a:rPr lang="en-A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 HMC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"/>
                      </a:pPr>
                      <a:r>
                        <a:rPr lang="en-A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 </a:t>
                      </a:r>
                      <a:r>
                        <a:rPr lang="en-AU" sz="11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(go to question 3.5)</a:t>
                      </a:r>
                    </a:p>
                    <a:p>
                      <a:pPr marL="342900" lvl="0" indent="-342900">
                        <a:spcAft>
                          <a:spcPts val="200"/>
                        </a:spcAft>
                        <a:buFont typeface="Wingdings" panose="05000000000000000000" pitchFamily="2" charset="2"/>
                        <a:buChar char=""/>
                      </a:pPr>
                      <a:r>
                        <a:rPr lang="en-AU" sz="11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documentation of VTE Risk Assessment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60" marR="68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626725"/>
                  </a:ext>
                </a:extLst>
              </a:tr>
              <a:tr h="234661">
                <a:tc gridSpan="3">
                  <a:txBody>
                    <a:bodyPr/>
                    <a:lstStyle/>
                    <a:p>
                      <a:pPr>
                        <a:spcAft>
                          <a:spcPts val="850"/>
                        </a:spcAft>
                      </a:pPr>
                      <a:r>
                        <a:rPr lang="en-A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Additional comments 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60" marR="68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4385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845EE5-8484-A27E-A233-519D16380E3B}"/>
              </a:ext>
            </a:extLst>
          </p:cNvPr>
          <p:cNvSpPr txBox="1"/>
          <p:nvPr/>
        </p:nvSpPr>
        <p:spPr>
          <a:xfrm>
            <a:off x="427919" y="2483686"/>
            <a:ext cx="35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>
                <a:solidFill>
                  <a:srgbClr val="005B38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AU" b="1">
              <a:solidFill>
                <a:srgbClr val="005B38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30859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3A24-47DB-B193-6D00-C30DE9342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>
                <a:solidFill>
                  <a:srgbClr val="005B38"/>
                </a:solidFill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4DC9E-CA8D-0735-88C0-55018370C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5464"/>
            <a:ext cx="8229600" cy="478112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AU" dirty="0"/>
              <a:t>This local WA NSMC Audit 2024 has been adapted from the Australian Commission on Safety and Quality in Health Care NSMC Audit.</a:t>
            </a:r>
          </a:p>
          <a:p>
            <a:r>
              <a:rPr lang="en-AU" dirty="0">
                <a:hlinkClick r:id="rId2"/>
              </a:rPr>
              <a:t>https://www.safetyandquality.gov.au/our-work/medication-safety/nsmc-audit</a:t>
            </a:r>
            <a:endParaRPr lang="en-AU" dirty="0"/>
          </a:p>
          <a:p>
            <a:endParaRPr lang="en-AU" sz="1800" dirty="0"/>
          </a:p>
          <a:p>
            <a:r>
              <a:rPr lang="en-AU" dirty="0" err="1"/>
              <a:t>REDCap</a:t>
            </a:r>
            <a:r>
              <a:rPr lang="en-AU" dirty="0"/>
              <a:t>® Audit Link:</a:t>
            </a:r>
            <a:endParaRPr lang="en-AU" dirty="0">
              <a:cs typeface="Arial"/>
            </a:endParaRPr>
          </a:p>
          <a:p>
            <a:r>
              <a:rPr lang="en-AU" dirty="0">
                <a:ea typeface="+mn-lt"/>
                <a:cs typeface="+mn-lt"/>
                <a:hlinkClick r:id="rId3"/>
              </a:rPr>
              <a:t>https://datalibrary-rc.health.wa.gov.au/surveys/?s=P83PEDAJW8DTDTDE</a:t>
            </a:r>
            <a:r>
              <a:rPr lang="en-AU" dirty="0"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WA specific resources can be found here:</a:t>
            </a:r>
            <a:endParaRPr lang="en-AU" dirty="0">
              <a:cs typeface="Arial"/>
            </a:endParaRPr>
          </a:p>
          <a:p>
            <a:r>
              <a:rPr lang="en-AU" dirty="0">
                <a:ea typeface="+mn-lt"/>
                <a:cs typeface="+mn-lt"/>
                <a:hlinkClick r:id="rId4"/>
              </a:rPr>
              <a:t>WA hospital medication chart (adult and paediatric) (health.wa.gov.au)</a:t>
            </a:r>
            <a:r>
              <a:rPr lang="en-AU" dirty="0">
                <a:ea typeface="+mn-lt"/>
                <a:cs typeface="+mn-lt"/>
              </a:rPr>
              <a:t>  </a:t>
            </a:r>
          </a:p>
          <a:p>
            <a:r>
              <a:rPr lang="en-AU" dirty="0">
                <a:ea typeface="+mn-lt"/>
                <a:cs typeface="+mn-lt"/>
                <a:hlinkClick r:id="rId5"/>
              </a:rPr>
              <a:t>WA Medication Safety Intranet page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D3351-D634-7F7A-B96C-4BE44EA82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098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>
                <a:solidFill>
                  <a:srgbClr val="005B38"/>
                </a:solidFill>
              </a:rPr>
              <a:t>WA National Standard Medication Chart (NSMC)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2514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AU"/>
              <a:t>In previous years, the Australian Commission for Safety and Quality in Health Care (ACSQHC) had coordinated a biennial NSMC Audit. The last NSMC Audit was conducted in October 2022. </a:t>
            </a:r>
          </a:p>
          <a:p>
            <a:pPr marL="0" indent="0">
              <a:buNone/>
            </a:pPr>
            <a:endParaRPr lang="en-AU" sz="1000"/>
          </a:p>
          <a:p>
            <a:r>
              <a:rPr lang="en-AU"/>
              <a:t>In 2024 WA will be conducting an abridged statewide audit between </a:t>
            </a:r>
            <a:r>
              <a:rPr lang="en-AU" b="1"/>
              <a:t>Tuesday 5 November and Monday 18 November </a:t>
            </a:r>
            <a:r>
              <a:rPr lang="en-AU"/>
              <a:t>which focuses on key areas identified for improvement from the 2022 audit.</a:t>
            </a:r>
          </a:p>
          <a:p>
            <a:pPr marL="0" indent="0">
              <a:buNone/>
            </a:pPr>
            <a:endParaRPr lang="en-AU" sz="1000"/>
          </a:p>
          <a:p>
            <a:r>
              <a:rPr lang="en-AU"/>
              <a:t>Using and auditing the NSMC are activities that can be used to demonstrate compliance with the NSQHS Standards for accreditation.</a:t>
            </a:r>
          </a:p>
          <a:p>
            <a:pPr marL="0" indent="0">
              <a:buNone/>
            </a:pPr>
            <a:endParaRPr lang="en-AU" sz="1100"/>
          </a:p>
          <a:p>
            <a:r>
              <a:rPr lang="en-AU"/>
              <a:t>It is a policy compliance requirement for WA sites to participate in this statewide audit as per </a:t>
            </a:r>
            <a:r>
              <a:rPr lang="en-AU">
                <a:hlinkClick r:id="rId2"/>
              </a:rPr>
              <a:t>Medication Chart Policy MP0078/18.</a:t>
            </a:r>
            <a:endParaRPr lang="en-AU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360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>
                <a:solidFill>
                  <a:srgbClr val="005B38"/>
                </a:solidFill>
              </a:rPr>
              <a:t>WA 2024 NSMC Audit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27" y="1600199"/>
            <a:ext cx="8537097" cy="3698421"/>
          </a:xfrm>
        </p:spPr>
        <p:txBody>
          <a:bodyPr>
            <a:noAutofit/>
          </a:bodyPr>
          <a:lstStyle/>
          <a:p>
            <a:r>
              <a:rPr lang="en-AU" sz="3000"/>
              <a:t>Review areas identified as requiring improvement from the nationwide NSMC audit in 2022:</a:t>
            </a:r>
          </a:p>
          <a:p>
            <a:pPr lvl="1"/>
            <a:r>
              <a:rPr lang="en-AU" sz="3000"/>
              <a:t>Patient Identification</a:t>
            </a:r>
          </a:p>
          <a:p>
            <a:pPr lvl="1"/>
            <a:r>
              <a:rPr lang="en-AU" sz="3000"/>
              <a:t>Adverse Drug Reactions (ADR)</a:t>
            </a:r>
          </a:p>
          <a:p>
            <a:pPr lvl="1"/>
            <a:r>
              <a:rPr lang="en-AU" sz="3000"/>
              <a:t>Venous Thromboembolism (VTE) risk assessment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029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4B41-8EAC-AB95-81B5-5C187095E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>
                <a:solidFill>
                  <a:srgbClr val="005B38"/>
                </a:solidFill>
              </a:rPr>
              <a:t>WA NSMC Audit </a:t>
            </a:r>
            <a:br>
              <a:rPr lang="en-AU">
                <a:solidFill>
                  <a:srgbClr val="005B38"/>
                </a:solidFill>
              </a:rPr>
            </a:br>
            <a:r>
              <a:rPr lang="en-AU">
                <a:solidFill>
                  <a:srgbClr val="005B38"/>
                </a:solidFill>
              </a:rPr>
              <a:t>Data Collection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1A4FC-92DE-7F48-07A3-BE2FF0E8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1564"/>
            <a:ext cx="8571431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dirty="0"/>
              <a:t>Paper based form, available at:</a:t>
            </a:r>
          </a:p>
          <a:p>
            <a:r>
              <a:rPr lang="en-A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hlinkClick r:id="rId2"/>
              </a:rPr>
              <a:t>http://ww2.health.wa.gov.au/Articles/U_Z/WA-Hospital-Medication-Chart</a:t>
            </a:r>
            <a:r>
              <a:rPr lang="en-A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The WA NSMC 2024 audit will be coordinated via REDCap</a:t>
            </a:r>
            <a:endParaRPr lang="en-AU" dirty="0">
              <a:cs typeface="Arial"/>
            </a:endParaRPr>
          </a:p>
          <a:p>
            <a:pPr marL="514350" indent="-514350"/>
            <a:r>
              <a:rPr lang="en-AU" dirty="0">
                <a:ea typeface="+mn-lt"/>
                <a:cs typeface="+mn-lt"/>
                <a:hlinkClick r:id="rId3"/>
              </a:rPr>
              <a:t>https://datalibrary-rc.health.wa.gov.au/surveys/?s=P83PEDAJW8DTDTDE</a:t>
            </a:r>
            <a:r>
              <a:rPr lang="en-AU" dirty="0">
                <a:ea typeface="+mn-lt"/>
                <a:cs typeface="+mn-lt"/>
              </a:rPr>
              <a:t> </a:t>
            </a:r>
          </a:p>
          <a:p>
            <a:pPr marL="457200" indent="-457200"/>
            <a:endParaRPr lang="en-AU" dirty="0">
              <a:cs typeface="Arial"/>
            </a:endParaRPr>
          </a:p>
          <a:p>
            <a:pPr marL="0" indent="0">
              <a:buNone/>
            </a:pPr>
            <a:endParaRPr lang="en-AU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3E16C-A243-DB5C-F2E4-EA93BF573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841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9F9BB-5C85-1969-5BC8-E045358C2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46"/>
            <a:ext cx="8229600" cy="1143000"/>
          </a:xfrm>
        </p:spPr>
        <p:txBody>
          <a:bodyPr/>
          <a:lstStyle/>
          <a:p>
            <a:r>
              <a:rPr lang="en-AU">
                <a:solidFill>
                  <a:srgbClr val="005B38"/>
                </a:solidFill>
              </a:rPr>
              <a:t>Preparing for the NSMC Audit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C65ED-6389-43CE-6282-251430688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16" y="1265464"/>
            <a:ext cx="8698320" cy="510451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AU">
                <a:cs typeface="Arial"/>
              </a:rPr>
              <a:t>Site Coordinators will require access to the REDCap project to be able to run reports for their site.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en-AU">
              <a:cs typeface="Arial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>
                <a:cs typeface="Arial"/>
              </a:rPr>
              <a:t>Register for access to REDCap</a:t>
            </a:r>
            <a:endParaRPr lang="en-US">
              <a:cs typeface="Arial"/>
            </a:endParaRPr>
          </a:p>
          <a:p>
            <a:pPr lvl="1"/>
            <a:r>
              <a:rPr lang="en-AU" sz="2300"/>
              <a:t>Complete the </a:t>
            </a:r>
            <a:r>
              <a:rPr lang="en-AU" sz="2300">
                <a:solidFill>
                  <a:srgbClr val="0066C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registration form</a:t>
            </a:r>
            <a:endParaRPr lang="en-AU" sz="2300">
              <a:solidFill>
                <a:srgbClr val="0066CC"/>
              </a:solidFill>
              <a:cs typeface="Arial"/>
            </a:endParaRPr>
          </a:p>
          <a:p>
            <a:pPr marL="457200" lvl="1" indent="0">
              <a:buNone/>
            </a:pPr>
            <a:endParaRPr lang="en-AU" sz="2300">
              <a:solidFill>
                <a:srgbClr val="0066CC"/>
              </a:solidFill>
              <a:cs typeface="Arial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>
                <a:cs typeface="Arial"/>
              </a:rPr>
              <a:t>Users will then email </a:t>
            </a:r>
            <a:r>
              <a:rPr lang="en-AU">
                <a:solidFill>
                  <a:srgbClr val="0066CC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MTU</a:t>
            </a:r>
            <a:r>
              <a:rPr lang="en-AU">
                <a:cs typeface="Arial"/>
              </a:rPr>
              <a:t> to request access to the National Standard Medication Chart Audit 2024 REDCap® project.</a:t>
            </a:r>
          </a:p>
          <a:p>
            <a:pPr marL="514350" indent="-514350">
              <a:buAutoNum type="arabicPeriod"/>
            </a:pPr>
            <a:endParaRPr lang="en-AU" sz="2800"/>
          </a:p>
          <a:p>
            <a:pPr marL="514350" indent="-514350">
              <a:buAutoNum type="arabicPeriod"/>
            </a:pPr>
            <a:r>
              <a:rPr lang="en-AU">
                <a:cs typeface="Arial"/>
              </a:rPr>
              <a:t>Auditors can use the REDCap link provided to enter data, alternatively they can request access to the REDCap project if deemed appropriate by Site coordinators</a:t>
            </a:r>
          </a:p>
          <a:p>
            <a:pPr marL="514350" indent="-514350">
              <a:buAutoNum type="arabicPeriod"/>
            </a:pPr>
            <a:endParaRPr lang="en-AU" sz="2800">
              <a:cs typeface="Arial"/>
            </a:endParaRPr>
          </a:p>
          <a:p>
            <a:pPr marL="0" indent="0">
              <a:buNone/>
            </a:pPr>
            <a:endParaRPr lang="en-AU" sz="2800">
              <a:highlight>
                <a:srgbClr val="FFFF00"/>
              </a:highlight>
              <a:cs typeface="Arial"/>
            </a:endParaRPr>
          </a:p>
          <a:p>
            <a:pPr marL="514350" indent="-514350">
              <a:buFont typeface="Arial" pitchFamily="34" charset="0"/>
              <a:buAutoNum type="arabicPeriod"/>
            </a:pPr>
            <a:endParaRPr lang="en-AU">
              <a:cs typeface="Arial"/>
            </a:endParaRPr>
          </a:p>
          <a:p>
            <a:pPr marL="971550" lvl="1" indent="-514350">
              <a:buFont typeface="Arial"/>
              <a:buChar char="–"/>
            </a:pPr>
            <a:endParaRPr lang="en-AU">
              <a:highlight>
                <a:srgbClr val="FFFF00"/>
              </a:highlight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0CE48-281D-C31F-B9A7-3DCF232B5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633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F6D01-388C-54A4-8BD9-A6057985D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0" y="88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>
                <a:solidFill>
                  <a:srgbClr val="005B38"/>
                </a:solidFill>
              </a:rPr>
              <a:t>Number and type of charts to audit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E0018-B037-A0E8-D1DB-0A1C0CE4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7</a:t>
            </a:fld>
            <a:endParaRPr lang="en-AU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A2B8349-EC24-77CD-9468-C4C17D3A4A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262665"/>
              </p:ext>
            </p:extLst>
          </p:nvPr>
        </p:nvGraphicFramePr>
        <p:xfrm>
          <a:off x="755575" y="1628998"/>
          <a:ext cx="7062776" cy="1480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1388">
                  <a:extLst>
                    <a:ext uri="{9D8B030D-6E8A-4147-A177-3AD203B41FA5}">
                      <a16:colId xmlns:a16="http://schemas.microsoft.com/office/drawing/2014/main" val="1889208247"/>
                    </a:ext>
                  </a:extLst>
                </a:gridCol>
                <a:gridCol w="3531388">
                  <a:extLst>
                    <a:ext uri="{9D8B030D-6E8A-4147-A177-3AD203B41FA5}">
                      <a16:colId xmlns:a16="http://schemas.microsoft.com/office/drawing/2014/main" val="1872887074"/>
                    </a:ext>
                  </a:extLst>
                </a:gridCol>
              </a:tblGrid>
              <a:tr h="370153">
                <a:tc>
                  <a:txBody>
                    <a:bodyPr/>
                    <a:lstStyle/>
                    <a:p>
                      <a:r>
                        <a:rPr lang="en-AU"/>
                        <a:t>Hospital bed numbers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>Sample size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987686"/>
                  </a:ext>
                </a:extLst>
              </a:tr>
              <a:tr h="370153">
                <a:tc>
                  <a:txBody>
                    <a:bodyPr/>
                    <a:lstStyle/>
                    <a:p>
                      <a:r>
                        <a:rPr lang="en-AU"/>
                        <a:t>150 or more</a:t>
                      </a:r>
                    </a:p>
                  </a:txBody>
                  <a:tcPr>
                    <a:solidFill>
                      <a:srgbClr val="00B050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>20% of current inpatients</a:t>
                      </a:r>
                    </a:p>
                  </a:txBody>
                  <a:tcPr>
                    <a:solidFill>
                      <a:srgbClr val="00B050">
                        <a:tint val="66000"/>
                        <a:satMod val="1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84996"/>
                  </a:ext>
                </a:extLst>
              </a:tr>
              <a:tr h="370153">
                <a:tc>
                  <a:txBody>
                    <a:bodyPr/>
                    <a:lstStyle/>
                    <a:p>
                      <a:r>
                        <a:rPr lang="en-AU"/>
                        <a:t>30 – 149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6C8A8"/>
                        </a:gs>
                        <a:gs pos="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>30 current inpatients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6C8A8"/>
                        </a:gs>
                        <a:gs pos="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2845748"/>
                  </a:ext>
                </a:extLst>
              </a:tr>
              <a:tr h="370153">
                <a:tc>
                  <a:txBody>
                    <a:bodyPr/>
                    <a:lstStyle/>
                    <a:p>
                      <a:r>
                        <a:rPr lang="en-AU"/>
                        <a:t>Less than 30</a:t>
                      </a:r>
                    </a:p>
                  </a:txBody>
                  <a:tcPr>
                    <a:solidFill>
                      <a:srgbClr val="00B050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>All current inpatients</a:t>
                      </a:r>
                    </a:p>
                  </a:txBody>
                  <a:tcPr>
                    <a:solidFill>
                      <a:srgbClr val="00B050">
                        <a:tint val="66000"/>
                        <a:satMod val="1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70645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4478D5C-C8F8-8483-3139-1F6C68D5120E}"/>
              </a:ext>
            </a:extLst>
          </p:cNvPr>
          <p:cNvSpPr txBox="1"/>
          <p:nvPr/>
        </p:nvSpPr>
        <p:spPr>
          <a:xfrm>
            <a:off x="395536" y="4149080"/>
            <a:ext cx="832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1CCBCD-0692-14D2-AD89-F796338D7F66}"/>
              </a:ext>
            </a:extLst>
          </p:cNvPr>
          <p:cNvSpPr txBox="1">
            <a:spLocks/>
          </p:cNvSpPr>
          <p:nvPr/>
        </p:nvSpPr>
        <p:spPr>
          <a:xfrm>
            <a:off x="323527" y="1055925"/>
            <a:ext cx="86869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000"/>
              <a:t>Suggested audit sample size: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000"/>
          </a:p>
          <a:p>
            <a:endParaRPr lang="en-AU" sz="3000"/>
          </a:p>
          <a:p>
            <a:endParaRPr lang="en-AU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/>
              <a:t>Ideally all available active WA Hospital Medication Charts (WA HMC), adult and paediatric, should be reviewed.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1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/>
              <a:t>It is recommended that as many medication charts are reviewed as possible to identify of errors that occur infrequently and to evaluate any significant changes to medication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000"/>
          </a:p>
        </p:txBody>
      </p:sp>
    </p:spTree>
    <p:extLst>
      <p:ext uri="{BB962C8B-B14F-4D97-AF65-F5344CB8AC3E}">
        <p14:creationId xmlns:p14="http://schemas.microsoft.com/office/powerpoint/2010/main" val="2435174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A83ED-DBB7-BA89-1181-896381327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66" y="0"/>
            <a:ext cx="8229600" cy="1143000"/>
          </a:xfrm>
        </p:spPr>
        <p:txBody>
          <a:bodyPr/>
          <a:lstStyle/>
          <a:p>
            <a:r>
              <a:rPr lang="en-AU">
                <a:solidFill>
                  <a:srgbClr val="005B38"/>
                </a:solidFill>
              </a:rPr>
              <a:t>Audit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3F237-349C-28E4-9F73-A724D1FF0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60" y="1030717"/>
            <a:ext cx="8702211" cy="5566635"/>
          </a:xfrm>
        </p:spPr>
        <p:txBody>
          <a:bodyPr>
            <a:normAutofit fontScale="62500" lnSpcReduction="20000"/>
          </a:bodyPr>
          <a:lstStyle/>
          <a:p>
            <a:r>
              <a:rPr lang="en-AU" sz="3800"/>
              <a:t>Multidisciplinary audit teams are recommended to reflect the way in which clinicians use the WA Hospital Medication Chart (WA HMC – Adult and Paediatric)</a:t>
            </a:r>
          </a:p>
          <a:p>
            <a:endParaRPr lang="en-AU" sz="1700"/>
          </a:p>
          <a:p>
            <a:r>
              <a:rPr lang="en-AU" sz="3800"/>
              <a:t>Ideally it should be conducted by 2 people together:</a:t>
            </a:r>
          </a:p>
          <a:p>
            <a:pPr lvl="1"/>
            <a:r>
              <a:rPr lang="en-AU" sz="3800"/>
              <a:t>To minimise observer bias</a:t>
            </a:r>
          </a:p>
          <a:p>
            <a:pPr lvl="1"/>
            <a:r>
              <a:rPr lang="en-AU" sz="3800"/>
              <a:t>Should include:</a:t>
            </a:r>
          </a:p>
          <a:p>
            <a:pPr lvl="2"/>
            <a:r>
              <a:rPr lang="en-AU" sz="3200"/>
              <a:t>A registered nurse</a:t>
            </a:r>
          </a:p>
          <a:p>
            <a:pPr lvl="2"/>
            <a:r>
              <a:rPr lang="en-AU" sz="3200"/>
              <a:t>A pharmacist (or medical officer, or another nurse)</a:t>
            </a:r>
          </a:p>
          <a:p>
            <a:pPr lvl="2"/>
            <a:endParaRPr lang="en-AU" sz="1700"/>
          </a:p>
          <a:p>
            <a:r>
              <a:rPr lang="en-AU" sz="3800"/>
              <a:t>The teams should be allocated and maintained for the audit period, to ensure consistency in the data collected. </a:t>
            </a:r>
          </a:p>
          <a:p>
            <a:endParaRPr lang="en-AU" sz="1700"/>
          </a:p>
          <a:p>
            <a:r>
              <a:rPr lang="en-AU" sz="3800"/>
              <a:t>As the 2024 audit focuses on 3 key medication safety features (which may have less risk of observer bias), it may be acceptable to conduct the audit as an individual</a:t>
            </a:r>
            <a:r>
              <a:rPr lang="en-AU" sz="370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7AA9E-8BF6-D860-ACC9-10F06CB8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0998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FB78-2157-8B51-1A66-A4C40C38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6" y="0"/>
            <a:ext cx="8229600" cy="1143000"/>
          </a:xfrm>
        </p:spPr>
        <p:txBody>
          <a:bodyPr/>
          <a:lstStyle/>
          <a:p>
            <a:r>
              <a:rPr lang="en-AU">
                <a:solidFill>
                  <a:srgbClr val="005B38"/>
                </a:solidFill>
              </a:rPr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2D85D-79DB-9A9B-B828-409083706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224" y="1053003"/>
            <a:ext cx="8415470" cy="532859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AU" sz="2000" dirty="0"/>
              <a:t>A paper tool (one page per patient) has been provided to assist auditors in collecting the information prior to upload into </a:t>
            </a:r>
            <a:r>
              <a:rPr lang="en-AU" sz="2000" dirty="0" err="1"/>
              <a:t>REDcap</a:t>
            </a:r>
            <a:r>
              <a:rPr lang="en-AU" sz="2000" dirty="0"/>
              <a:t>®.</a:t>
            </a:r>
          </a:p>
          <a:p>
            <a:pPr>
              <a:spcBef>
                <a:spcPts val="0"/>
              </a:spcBef>
            </a:pPr>
            <a:endParaRPr lang="en-AU" sz="1200">
              <a:cs typeface="Arial"/>
            </a:endParaRPr>
          </a:p>
          <a:p>
            <a:pPr>
              <a:spcBef>
                <a:spcPts val="0"/>
              </a:spcBef>
            </a:pPr>
            <a:r>
              <a:rPr lang="en-AU" sz="2000" dirty="0"/>
              <a:t>Auditors involved with audit data entry will need to familiarise themselves with the </a:t>
            </a:r>
            <a:r>
              <a:rPr lang="en-AU" sz="2000" dirty="0" err="1"/>
              <a:t>REDCap</a:t>
            </a:r>
            <a:r>
              <a:rPr lang="en-AU" sz="2000" dirty="0"/>
              <a:t>® Audit tool.</a:t>
            </a:r>
            <a:endParaRPr lang="en-AU" sz="2000" dirty="0">
              <a:cs typeface="Arial"/>
            </a:endParaRPr>
          </a:p>
          <a:p>
            <a:pPr>
              <a:spcBef>
                <a:spcPts val="0"/>
              </a:spcBef>
            </a:pPr>
            <a:endParaRPr lang="en-AU" sz="1200">
              <a:cs typeface="Arial"/>
            </a:endParaRPr>
          </a:p>
          <a:p>
            <a:pPr>
              <a:spcBef>
                <a:spcPts val="0"/>
              </a:spcBef>
            </a:pPr>
            <a:r>
              <a:rPr lang="en-AU" sz="2000" dirty="0"/>
              <a:t>It is suggested that you maintain a log of frequently occurring errors/issues that can be used as examples in your report.</a:t>
            </a:r>
            <a:endParaRPr lang="en-AU" sz="2000" dirty="0">
              <a:cs typeface="Arial"/>
            </a:endParaRPr>
          </a:p>
          <a:p>
            <a:pPr lvl="1">
              <a:spcBef>
                <a:spcPts val="0"/>
              </a:spcBef>
            </a:pPr>
            <a:r>
              <a:rPr lang="en-AU" sz="1800" dirty="0"/>
              <a:t>e.g. Use of patient ID labels without first prescriber handwriting patient name</a:t>
            </a:r>
            <a:endParaRPr lang="en-AU" sz="1800" dirty="0">
              <a:cs typeface="Arial"/>
            </a:endParaRPr>
          </a:p>
          <a:p>
            <a:pPr lvl="1">
              <a:spcBef>
                <a:spcPts val="0"/>
              </a:spcBef>
            </a:pPr>
            <a:r>
              <a:rPr lang="en-AU" sz="1800" dirty="0"/>
              <a:t>e.g. Partially complete or incomplete ADR documentation</a:t>
            </a:r>
            <a:endParaRPr lang="en-AU" sz="1800" dirty="0">
              <a:cs typeface="Arial"/>
            </a:endParaRPr>
          </a:p>
          <a:p>
            <a:pPr lvl="1">
              <a:spcBef>
                <a:spcPts val="0"/>
              </a:spcBef>
            </a:pPr>
            <a:r>
              <a:rPr lang="en-AU" sz="1800" dirty="0"/>
              <a:t>Can be used for education/improvement at each site</a:t>
            </a:r>
            <a:endParaRPr lang="en-AU" sz="1800" dirty="0">
              <a:cs typeface="Arial"/>
            </a:endParaRPr>
          </a:p>
          <a:p>
            <a:pPr lvl="1">
              <a:spcBef>
                <a:spcPts val="0"/>
              </a:spcBef>
            </a:pPr>
            <a:endParaRPr lang="en-AU" sz="1200"/>
          </a:p>
          <a:p>
            <a:pPr>
              <a:spcBef>
                <a:spcPts val="0"/>
              </a:spcBef>
            </a:pPr>
            <a:r>
              <a:rPr lang="en-AU" sz="2000" dirty="0"/>
              <a:t>Take de-identified photos/photocopies of any major issues – to present to sites Medicines &amp; Therapeutics Committee or Medication Safety Group</a:t>
            </a:r>
            <a:endParaRPr lang="en-AU" sz="2000" dirty="0">
              <a:cs typeface="Arial"/>
            </a:endParaRPr>
          </a:p>
          <a:p>
            <a:pPr lvl="1">
              <a:spcBef>
                <a:spcPts val="0"/>
              </a:spcBef>
            </a:pPr>
            <a:r>
              <a:rPr lang="en-AU" sz="1800" dirty="0"/>
              <a:t>May be a once-off event</a:t>
            </a:r>
            <a:endParaRPr lang="en-AU" sz="1800" dirty="0">
              <a:cs typeface="Arial"/>
            </a:endParaRPr>
          </a:p>
          <a:p>
            <a:pPr lvl="1">
              <a:spcBef>
                <a:spcPts val="0"/>
              </a:spcBef>
            </a:pPr>
            <a:r>
              <a:rPr lang="en-AU" sz="1800" dirty="0"/>
              <a:t>May be part of a pattern</a:t>
            </a:r>
            <a:endParaRPr lang="en-AU" sz="18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1E54F-EEC4-B2F7-05BB-EFB15474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F17-669E-4508-8238-16CB0583472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087630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Grey PMS 431">
      <a:dk1>
        <a:srgbClr val="000000"/>
      </a:dk1>
      <a:lt1>
        <a:srgbClr val="FFFFFF"/>
      </a:lt1>
      <a:dk2>
        <a:srgbClr val="464E56"/>
      </a:dk2>
      <a:lt2>
        <a:srgbClr val="FFFFFF"/>
      </a:lt2>
      <a:accent1>
        <a:srgbClr val="464E56"/>
      </a:accent1>
      <a:accent2>
        <a:srgbClr val="464E56"/>
      </a:accent2>
      <a:accent3>
        <a:srgbClr val="464E56"/>
      </a:accent3>
      <a:accent4>
        <a:srgbClr val="464E56"/>
      </a:accent4>
      <a:accent5>
        <a:srgbClr val="464E56"/>
      </a:accent5>
      <a:accent6>
        <a:srgbClr val="464E56"/>
      </a:accent6>
      <a:hlink>
        <a:srgbClr val="095489"/>
      </a:hlink>
      <a:folHlink>
        <a:srgbClr val="095489"/>
      </a:folHlink>
    </a:clrScheme>
    <a:fontScheme name="Do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Green PMS 3425 2014">
      <a:dk1>
        <a:sysClr val="windowText" lastClr="000000"/>
      </a:dk1>
      <a:lt1>
        <a:sysClr val="window" lastClr="FFFFFF"/>
      </a:lt1>
      <a:dk2>
        <a:srgbClr val="757477"/>
      </a:dk2>
      <a:lt2>
        <a:srgbClr val="FFFFFF"/>
      </a:lt2>
      <a:accent1>
        <a:srgbClr val="005B38"/>
      </a:accent1>
      <a:accent2>
        <a:srgbClr val="005B38"/>
      </a:accent2>
      <a:accent3>
        <a:srgbClr val="005B38"/>
      </a:accent3>
      <a:accent4>
        <a:srgbClr val="005B38"/>
      </a:accent4>
      <a:accent5>
        <a:srgbClr val="005B38"/>
      </a:accent5>
      <a:accent6>
        <a:srgbClr val="005B38"/>
      </a:accent6>
      <a:hlink>
        <a:srgbClr val="004B8D"/>
      </a:hlink>
      <a:folHlink>
        <a:srgbClr val="6E298D"/>
      </a:folHlink>
    </a:clrScheme>
    <a:fontScheme name="Do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2076992353FD4EB6C705398B2F4837" ma:contentTypeVersion="22" ma:contentTypeDescription="Create a new document." ma:contentTypeScope="" ma:versionID="7f19789d2d155d86e167be37e970ca11">
  <xsd:schema xmlns:xsd="http://www.w3.org/2001/XMLSchema" xmlns:xs="http://www.w3.org/2001/XMLSchema" xmlns:p="http://schemas.microsoft.com/office/2006/metadata/properties" xmlns:ns2="23e4ba26-c26c-405a-b359-c2cadfe42449" xmlns:ns3="dc510f82-a634-43cd-841f-d17c3d50b6ba" targetNamespace="http://schemas.microsoft.com/office/2006/metadata/properties" ma:root="true" ma:fieldsID="8f0a42e09f620aa3e02da787a0b7dbe1" ns2:_="" ns3:_="">
    <xsd:import namespace="23e4ba26-c26c-405a-b359-c2cadfe42449"/>
    <xsd:import namespace="dc510f82-a634-43cd-841f-d17c3d50b6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Content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Lastupdated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4ba26-c26c-405a-b359-c2cadfe424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Content" ma:index="20" nillable="true" ma:displayName="Content" ma:format="Dropdown" ma:internalName="Content">
      <xsd:simpleType>
        <xsd:restriction base="dms:Text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9ad0fa5-9aee-46f1-99a6-b97bf4de3b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astupdated" ma:index="25" nillable="true" ma:displayName="Last updated" ma:default="[today]" ma:format="DateOnly" ma:internalName="Lastupdated">
      <xsd:simpleType>
        <xsd:restriction base="dms:DateTim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510f82-a634-43cd-841f-d17c3d50b6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aff203a-903f-4006-9d67-754e193d60c5}" ma:internalName="TaxCatchAll" ma:showField="CatchAllData" ma:web="dc510f82-a634-43cd-841f-d17c3d50b6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updated xmlns="23e4ba26-c26c-405a-b359-c2cadfe42449">2024-07-30T06:23:55+00:00</Lastupdated>
    <Content xmlns="23e4ba26-c26c-405a-b359-c2cadfe42449" xsi:nil="true"/>
    <lcf76f155ced4ddcb4097134ff3c332f xmlns="23e4ba26-c26c-405a-b359-c2cadfe42449">
      <Terms xmlns="http://schemas.microsoft.com/office/infopath/2007/PartnerControls"/>
    </lcf76f155ced4ddcb4097134ff3c332f>
    <TaxCatchAll xmlns="dc510f82-a634-43cd-841f-d17c3d50b6ba" xsi:nil="true"/>
  </documentManagement>
</p:properties>
</file>

<file path=customXml/itemProps1.xml><?xml version="1.0" encoding="utf-8"?>
<ds:datastoreItem xmlns:ds="http://schemas.openxmlformats.org/officeDocument/2006/customXml" ds:itemID="{357F7D10-D8A0-4533-BA17-CC56C641A21D}">
  <ds:schemaRefs>
    <ds:schemaRef ds:uri="23e4ba26-c26c-405a-b359-c2cadfe42449"/>
    <ds:schemaRef ds:uri="dc510f82-a634-43cd-841f-d17c3d50b6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6AE8760-F34A-422B-87D0-5253E13A2A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DBFA15-0BBD-4CF1-980A-775767302E7C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23e4ba26-c26c-405a-b359-c2cadfe42449"/>
    <ds:schemaRef ds:uri="dc510f82-a634-43cd-841f-d17c3d50b6ba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</TotalTime>
  <Words>2140</Words>
  <Application>Microsoft Office PowerPoint</Application>
  <PresentationFormat>On-screen Show (4:3)</PresentationFormat>
  <Paragraphs>267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Segoe UI</vt:lpstr>
      <vt:lpstr>Wingdings</vt:lpstr>
      <vt:lpstr>Blank</vt:lpstr>
      <vt:lpstr>Custom Design</vt:lpstr>
      <vt:lpstr>WA National Standard Medication Chart (NSMC) Audit 2024</vt:lpstr>
      <vt:lpstr>Acknowledgement of country</vt:lpstr>
      <vt:lpstr>WA National Standard Medication Chart (NSMC) Audit</vt:lpstr>
      <vt:lpstr>WA 2024 NSMC Audit Objectives</vt:lpstr>
      <vt:lpstr>WA NSMC Audit  Data Collection Tools</vt:lpstr>
      <vt:lpstr>Preparing for the NSMC Audit</vt:lpstr>
      <vt:lpstr>Number and type of charts to audit</vt:lpstr>
      <vt:lpstr>Audit teams</vt:lpstr>
      <vt:lpstr>Recommendations</vt:lpstr>
      <vt:lpstr>Completing the Audit</vt:lpstr>
      <vt:lpstr>Completing the Audit Tool</vt:lpstr>
      <vt:lpstr>Chart type and age of patient</vt:lpstr>
      <vt:lpstr>Patient Identification</vt:lpstr>
      <vt:lpstr>Patient Identification</vt:lpstr>
      <vt:lpstr>Patient Identification</vt:lpstr>
      <vt:lpstr>Patient ID - Example</vt:lpstr>
      <vt:lpstr>Adverse Drug Reaction (ADR) Details</vt:lpstr>
      <vt:lpstr>Adverse Drug Reaction (ADR) Details</vt:lpstr>
      <vt:lpstr>ADR - Example</vt:lpstr>
      <vt:lpstr>VTE Risk Assessment and  VTE Prophylaxis</vt:lpstr>
      <vt:lpstr>VTE risk assessment and prophylaxis </vt:lpstr>
      <vt:lpstr>VTE Prophylaxis</vt:lpstr>
      <vt:lpstr>VTE Prophylaxis</vt:lpstr>
      <vt:lpstr>VTE Prophylaxis</vt:lpstr>
      <vt:lpstr>VTE risk assessment and  VTE prophylaxis</vt:lpstr>
      <vt:lpstr>Acknowledgements</vt:lpstr>
    </vt:vector>
  </TitlesOfParts>
  <Company>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Health Standard Screen PowerPoint Template</dc:title>
  <dc:creator>parnell;andy</dc:creator>
  <cp:keywords>Department of Health</cp:keywords>
  <dc:description>Department of Health</dc:description>
  <cp:lastModifiedBy>Kee, Wai Seen</cp:lastModifiedBy>
  <cp:revision>17</cp:revision>
  <dcterms:created xsi:type="dcterms:W3CDTF">2016-03-22T03:45:32Z</dcterms:created>
  <dcterms:modified xsi:type="dcterms:W3CDTF">2024-10-21T02:44:40Z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0x010100092076992353FD4EB6C705398B2F4837</vt:lpwstr>
  </property>
  <property fmtid="{D5CDD505-2E9C-101B-9397-08002B2CF9AE}" pid="3" name="_dlc_DocIdItemGuid">
    <vt:lpwstr>df633909-0205-4319-a659-ded95fcd1c52</vt:lpwstr>
  </property>
  <property fmtid="{D5CDD505-2E9C-101B-9397-08002B2CF9AE}" pid="4" name="MediaServiceImageTags">
    <vt:lpwstr/>
  </property>
</Properties>
</file>